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1" r:id="rId3"/>
    <p:sldId id="277" r:id="rId4"/>
    <p:sldId id="278" r:id="rId5"/>
    <p:sldId id="280" r:id="rId6"/>
    <p:sldId id="279" r:id="rId7"/>
    <p:sldId id="261" r:id="rId8"/>
    <p:sldId id="312" r:id="rId9"/>
    <p:sldId id="260" r:id="rId10"/>
    <p:sldId id="285" r:id="rId11"/>
    <p:sldId id="283" r:id="rId12"/>
    <p:sldId id="284" r:id="rId13"/>
    <p:sldId id="313" r:id="rId14"/>
    <p:sldId id="289" r:id="rId15"/>
    <p:sldId id="288" r:id="rId16"/>
    <p:sldId id="300" r:id="rId17"/>
    <p:sldId id="301" r:id="rId18"/>
    <p:sldId id="302" r:id="rId19"/>
    <p:sldId id="286" r:id="rId20"/>
    <p:sldId id="303" r:id="rId21"/>
    <p:sldId id="290" r:id="rId22"/>
    <p:sldId id="263" r:id="rId23"/>
    <p:sldId id="265" r:id="rId24"/>
    <p:sldId id="269" r:id="rId25"/>
    <p:sldId id="266" r:id="rId26"/>
    <p:sldId id="298" r:id="rId27"/>
    <p:sldId id="275" r:id="rId28"/>
    <p:sldId id="274" r:id="rId29"/>
    <p:sldId id="291" r:id="rId30"/>
    <p:sldId id="292" r:id="rId31"/>
    <p:sldId id="293" r:id="rId32"/>
    <p:sldId id="294" r:id="rId33"/>
    <p:sldId id="267" r:id="rId34"/>
    <p:sldId id="295" r:id="rId35"/>
    <p:sldId id="310" r:id="rId36"/>
    <p:sldId id="305" r:id="rId37"/>
    <p:sldId id="307" r:id="rId38"/>
    <p:sldId id="308" r:id="rId39"/>
    <p:sldId id="306" r:id="rId40"/>
    <p:sldId id="309" r:id="rId41"/>
    <p:sldId id="311" r:id="rId42"/>
    <p:sldId id="314" r:id="rId43"/>
    <p:sldId id="315" r:id="rId44"/>
    <p:sldId id="317" r:id="rId45"/>
    <p:sldId id="316" r:id="rId46"/>
    <p:sldId id="318" r:id="rId47"/>
  </p:sldIdLst>
  <p:sldSz cx="12192000" cy="6858000"/>
  <p:notesSz cx="6858000" cy="9144000"/>
  <p:embeddedFontLst>
    <p:embeddedFont>
      <p:font typeface="BM JUA " panose="02020603020101020101" pitchFamily="18" charset="-127"/>
      <p:regular r:id="rId50"/>
    </p:embeddedFont>
    <p:embeddedFont>
      <p:font typeface="NanumBarunGothic" panose="020B0603020101020101" pitchFamily="34" charset="-127"/>
      <p:regular r:id="rId51"/>
      <p:bold r:id="rId52"/>
    </p:embeddedFont>
    <p:embeddedFont>
      <p:font typeface="NanumBarunGothic Light" panose="020B0603020101020101" pitchFamily="34" charset="-127"/>
      <p:regular r:id="rId53"/>
    </p:embeddedFont>
    <p:embeddedFont>
      <p:font typeface="Arial Black" panose="020B0A04020102020204" pitchFamily="34" charset="0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71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67D7B8-55CE-4D7F-807E-7E81A5E77F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F9F95-47F8-493F-A339-C1DD003B8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CDC46-994F-492B-B8E3-25C2ECA87F44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5E688-5B56-4FF8-BEA9-AD08C0B474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011D5-93D5-4F6F-8698-D3FDDFEE0E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4954D-FC5E-4AF7-9344-ED946A46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4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77912-2AF0-4931-92AF-DABEF14091DB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AD026-36EB-4AB3-A97A-313D530FC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6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59A6-0485-48A8-82D7-EE591DBB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C8F91-8E3F-4B87-99F3-43E9F45E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A829E-5A71-4C5E-9771-82EB3815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253E0-6A33-4549-A55C-1BDEE3E0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4A34E-8C0F-45E1-96A4-952B379F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1D62-676D-4708-9BE2-95E2B54C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3BB4A-B857-4653-8478-C2556BE09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20DF-494E-415A-8055-1E84C775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59A31-2537-4DA2-80F3-420DAFA4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DBE71-EC45-4396-A930-F4B53887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6EFFF-AFA3-494A-B2E4-E3F1F96D6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BC045-F56E-4667-B3CD-E380BE61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DAA58-370E-48DC-9124-8B235D18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76805-6DDB-49D1-857E-ACE2524A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64248-04D8-4AC5-B8E0-F7AF5A46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4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15C0-A521-4FB6-94F3-92D1BD12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1090-4CA0-4923-9C26-B6067BE8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5F839-E9DA-4DA9-B733-4F5A741B6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8E71-A8D6-4BE6-8C35-D516BC04F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ED1A-5947-477E-96C1-0CE02CE4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9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8B1F-F570-4020-9496-AFD6A4B2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610-6D27-41C1-B259-8C626AF5F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6D48-2BBF-4CCE-AE63-78D55405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26245-E569-4AFE-B674-A05FC47E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FC918-7619-4CEC-BF29-059ED25A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2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CDB1-82EE-436F-B239-F4FCC89C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8FDB-E7FE-4791-8E8C-980D41586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4EF10-293D-4256-928D-DD4CCC756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E72E4-6D3F-468E-9A38-09F1433D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C061A-FF08-4AD7-BDA2-0201C3EA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4F5DD-4E03-4C79-94AC-378F1347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9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D28-9685-4571-A8C5-947C0455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88F26-CB76-4342-9E49-3F506790B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A9046-DDED-4C59-93F1-8CCF24F5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C332D4-66FC-4CCE-8EC9-1A500D0BE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F225BB-0DFA-49C0-A1CA-5E8ABBFFE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4D355-6A54-4163-B31F-5532C159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66D0D-44F8-48D2-93D9-8F3ECE7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DD728-7E01-4378-A778-CF0B052D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90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BDEE-46C8-474D-8C37-FF020BA0A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769B4-9660-492E-810E-8CA42F85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D6724-4CA7-4762-90DD-51CCE39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F0330-1AF0-4BB2-BDEA-71864E84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E7E67-3730-45ED-9AB4-51F30BBD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7D89A-7763-4911-B520-163B28E1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AC7B1-4321-4420-9C7F-6259F323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5686-BEAB-42FC-B025-7B47AB4E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99D6-9720-4B53-9CE0-930408D4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DF0F1-3B87-4507-936C-2A80BD4B9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ABA9E-6007-4329-9E27-BE0977B6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19AEB-E583-4B14-8BE9-33D580CC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03D6F-0DF1-42FA-B66F-E618B711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6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192D-3AD2-4F48-97AA-1A0073C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A888B0-D5AF-4D94-9CBB-C7D262F060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81DC5-B594-4FAA-B1BE-0FE5E66CE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41401-C980-464C-A7DA-C415438E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084DA-32EB-45E2-A80A-7FF2A1CD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47CA6-A205-4A0A-AACA-066E8823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7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9D59B-BA10-4731-94B5-330BD264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F507-254F-46F9-8274-C00EFA99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1F390-0317-4258-B439-3B6262153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FF12C-70FA-4B14-AE74-DDF885EB03B9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1B77-71F3-41D6-96AF-62019D89E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5A7A1-2685-4CB0-A847-0EAFB5843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02043-41A7-4CE7-8160-5E3001FED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3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anaconda.com/understanding-conda-and-pip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py.org/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matplotlib.or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ndas.pydata.or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hyperlink" Target="https://www.tensorflow.org/" TargetMode="External"/><Relationship Id="rId4" Type="http://schemas.openxmlformats.org/officeDocument/2006/relationships/image" Target="../media/image47.png"/><Relationship Id="rId9" Type="http://schemas.openxmlformats.org/officeDocument/2006/relationships/hyperlink" Target="https://numpy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os-10.org/software.htm" TargetMode="External"/><Relationship Id="rId3" Type="http://schemas.openxmlformats.org/officeDocument/2006/relationships/hyperlink" Target="https://matplotlib.org/basemap/users/index.html" TargetMode="External"/><Relationship Id="rId7" Type="http://schemas.openxmlformats.org/officeDocument/2006/relationships/hyperlink" Target="https://teos-10.github.io/GSW-Python/index.html" TargetMode="External"/><Relationship Id="rId2" Type="http://schemas.openxmlformats.org/officeDocument/2006/relationships/hyperlink" Target="https://unidata.github.io/netcdf4-python/netCDF4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07655316_eofs_A_Library_for_EOF_Analysis_of_Meteorological_Oceanographic_and_Climate_Data" TargetMode="External"/><Relationship Id="rId5" Type="http://schemas.openxmlformats.org/officeDocument/2006/relationships/hyperlink" Target="https://pywavelets.readthedocs.io/en/latest/" TargetMode="External"/><Relationship Id="rId4" Type="http://schemas.openxmlformats.org/officeDocument/2006/relationships/hyperlink" Target="https://buildmedia.readthedocs.org/media/pdf/pyemd/latest/pyemd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E586-F8C0-47C4-A27A-E5DBB8DEA2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FE522-1B6B-436B-A761-08E4C3B66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9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물음표 이미지 검색결과">
            <a:extLst>
              <a:ext uri="{FF2B5EF4-FFF2-40B4-BE49-F238E27FC236}">
                <a16:creationId xmlns:a16="http://schemas.microsoft.com/office/drawing/2014/main" id="{BADDB4B3-827B-426F-B799-3F050FC3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597" y="1871746"/>
            <a:ext cx="4335379" cy="43353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274857">
            <a:off x="752069" y="3867873"/>
            <a:ext cx="2577264" cy="577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BM JUA " panose="02020603020101020101" pitchFamily="18" charset="-127"/>
                <a:ea typeface="BM JUA " panose="02020603020101020101" pitchFamily="18" charset="-127"/>
              </a:rPr>
              <a:t>객체지향적 언어</a:t>
            </a:r>
            <a:r>
              <a:rPr lang="en-US" altLang="ko-KR" sz="2400" dirty="0">
                <a:latin typeface="BM JUA " panose="02020603020101020101" pitchFamily="18" charset="-127"/>
                <a:ea typeface="BM JUA " panose="02020603020101020101" pitchFamily="18" charset="-127"/>
              </a:rPr>
              <a:t>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BE8110-F015-48B7-8715-C8A293071BCA}"/>
              </a:ext>
            </a:extLst>
          </p:cNvPr>
          <p:cNvSpPr txBox="1">
            <a:spLocks/>
          </p:cNvSpPr>
          <p:nvPr/>
        </p:nvSpPr>
        <p:spPr>
          <a:xfrm rot="21096767">
            <a:off x="2167188" y="2529956"/>
            <a:ext cx="2640931" cy="57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BM JUA " panose="02020603020101020101" pitchFamily="18" charset="-127"/>
                <a:ea typeface="BM JUA " panose="02020603020101020101" pitchFamily="18" charset="-127"/>
              </a:rPr>
              <a:t>빅데이터에 적합</a:t>
            </a:r>
            <a:r>
              <a:rPr lang="en-US" altLang="ko-KR" sz="2400" dirty="0">
                <a:latin typeface="BM JUA " panose="02020603020101020101" pitchFamily="18" charset="-127"/>
                <a:ea typeface="BM JUA " panose="02020603020101020101" pitchFamily="18" charset="-127"/>
              </a:rPr>
              <a:t>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52394A-CDBE-4B52-9434-66454A047F1D}"/>
              </a:ext>
            </a:extLst>
          </p:cNvPr>
          <p:cNvSpPr txBox="1">
            <a:spLocks/>
          </p:cNvSpPr>
          <p:nvPr/>
        </p:nvSpPr>
        <p:spPr>
          <a:xfrm rot="20616349">
            <a:off x="3202150" y="4413789"/>
            <a:ext cx="3093884" cy="577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BM JUA " panose="02020603020101020101" pitchFamily="18" charset="-127"/>
                <a:ea typeface="BM JUA " panose="02020603020101020101" pitchFamily="18" charset="-127"/>
              </a:rPr>
              <a:t>인공지능 머신러닝</a:t>
            </a:r>
            <a:r>
              <a:rPr lang="en-US" altLang="ko-KR" sz="2400" dirty="0">
                <a:latin typeface="BM JUA " panose="02020603020101020101" pitchFamily="18" charset="-127"/>
                <a:ea typeface="BM JUA " panose="02020603020101020101" pitchFamily="18" charset="-127"/>
              </a:rPr>
              <a:t>?</a:t>
            </a:r>
          </a:p>
        </p:txBody>
      </p:sp>
      <p:pic>
        <p:nvPicPr>
          <p:cNvPr id="3080" name="Picture 8" descr="question mark 이미지 검색결과">
            <a:extLst>
              <a:ext uri="{FF2B5EF4-FFF2-40B4-BE49-F238E27FC236}">
                <a16:creationId xmlns:a16="http://schemas.microsoft.com/office/drawing/2014/main" id="{BC84CA54-2E69-47DB-9ECE-70EDB366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31" y="2071771"/>
            <a:ext cx="2325226" cy="38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7020D3-5DD7-4694-9F52-DA96B6D75B78}"/>
              </a:ext>
            </a:extLst>
          </p:cNvPr>
          <p:cNvSpPr txBox="1"/>
          <p:nvPr/>
        </p:nvSpPr>
        <p:spPr>
          <a:xfrm>
            <a:off x="7576293" y="4137946"/>
            <a:ext cx="3596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+mj-ea"/>
                <a:ea typeface="+mj-ea"/>
              </a:rPr>
              <a:t>왜 파이썬</a:t>
            </a:r>
            <a:r>
              <a:rPr lang="en-US" altLang="ko-KR" sz="3200" b="1" dirty="0">
                <a:latin typeface="+mj-ea"/>
                <a:ea typeface="+mj-ea"/>
              </a:rPr>
              <a:t>?  </a:t>
            </a:r>
            <a:r>
              <a:rPr lang="ko-KR" altLang="en-US" sz="3200" b="1" dirty="0">
                <a:latin typeface="+mj-ea"/>
                <a:ea typeface="+mj-ea"/>
              </a:rPr>
              <a:t>트렌드</a:t>
            </a:r>
            <a:r>
              <a:rPr lang="en-US" altLang="ko-KR" sz="3200" b="1" dirty="0">
                <a:latin typeface="+mj-ea"/>
                <a:ea typeface="+mj-ea"/>
              </a:rPr>
              <a:t>?</a:t>
            </a:r>
            <a:endParaRPr lang="en-US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434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00290-D777-4099-A240-360DEAD0BD33}"/>
              </a:ext>
            </a:extLst>
          </p:cNvPr>
          <p:cNvSpPr/>
          <p:nvPr/>
        </p:nvSpPr>
        <p:spPr>
          <a:xfrm>
            <a:off x="11020926" y="0"/>
            <a:ext cx="1171074" cy="196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파이썬의 특징</a:t>
            </a:r>
            <a:endParaRPr lang="en-US" altLang="ko-KR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83058-091F-4E69-873B-4814B734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데이터의 이해</a:t>
            </a:r>
            <a:r>
              <a:rPr lang="en-US" altLang="ko-KR" b="1" dirty="0"/>
              <a:t>, </a:t>
            </a:r>
            <a:r>
              <a:rPr lang="ko-KR" altLang="en-US" b="1" dirty="0"/>
              <a:t>값과 유형</a:t>
            </a:r>
            <a:endParaRPr lang="en-US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E0305-3A80-4E98-855F-58AD80D58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793" y="1777073"/>
            <a:ext cx="6419335" cy="391162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</a:t>
            </a:r>
            <a:r>
              <a:rPr lang="en-US" altLang="ko-KR" sz="1800" dirty="0"/>
              <a:t>(</a:t>
            </a:r>
            <a:r>
              <a:rPr lang="ko-KR" altLang="en-US" sz="1800" dirty="0"/>
              <a:t>정보 조각</a:t>
            </a:r>
            <a:r>
              <a:rPr lang="en-US" altLang="ko-KR" sz="1800" dirty="0"/>
              <a:t>)</a:t>
            </a:r>
            <a:r>
              <a:rPr lang="ko-KR" altLang="en-US" dirty="0"/>
              <a:t>의 구성</a:t>
            </a:r>
            <a:endParaRPr lang="en-US" altLang="ko-KR" dirty="0"/>
          </a:p>
          <a:p>
            <a:r>
              <a:rPr lang="ko-KR" altLang="en-US" dirty="0"/>
              <a:t>값</a:t>
            </a:r>
            <a:r>
              <a:rPr lang="en-US" altLang="ko-KR" dirty="0"/>
              <a:t>(value) + </a:t>
            </a:r>
            <a:r>
              <a:rPr lang="ko-KR" altLang="en-US" dirty="0"/>
              <a:t>유형</a:t>
            </a:r>
            <a:r>
              <a:rPr lang="en-US" altLang="ko-KR" dirty="0"/>
              <a:t>(type)</a:t>
            </a:r>
          </a:p>
          <a:p>
            <a:r>
              <a:rPr lang="ko-KR" altLang="en-US" b="1" dirty="0"/>
              <a:t>값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비트로 표현되는 정보 </a:t>
            </a:r>
            <a:endParaRPr lang="en-US" altLang="ko-KR" dirty="0"/>
          </a:p>
          <a:p>
            <a:r>
              <a:rPr lang="ko-KR" altLang="en-US" b="1" dirty="0"/>
              <a:t>유형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비트를 취급하는 방법</a:t>
            </a:r>
            <a:endParaRPr lang="en-US" altLang="ko-KR" dirty="0"/>
          </a:p>
          <a:p>
            <a:r>
              <a:rPr lang="ko-KR" altLang="en-US" dirty="0"/>
              <a:t>데이터는 유형에 따라 가질 수 있는 값과 적용할 수 있는 연산이 다름</a:t>
            </a:r>
            <a:endParaRPr lang="en-US" altLang="ko-KR" dirty="0"/>
          </a:p>
          <a:p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사칙연산 가능</a:t>
            </a:r>
            <a:r>
              <a:rPr lang="en-US" altLang="ko-KR" dirty="0">
                <a:sym typeface="Wingdings" panose="05000000000000000000" pitchFamily="2" charset="2"/>
              </a:rPr>
              <a:t>, “1”  </a:t>
            </a:r>
            <a:r>
              <a:rPr lang="ko-KR" altLang="en-US" dirty="0">
                <a:sym typeface="Wingdings" panose="05000000000000000000" pitchFamily="2" charset="2"/>
              </a:rPr>
              <a:t>사칙연산 불가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3CAAE-0B1A-4129-A289-DCB79E8FC649}"/>
              </a:ext>
            </a:extLst>
          </p:cNvPr>
          <p:cNvSpPr txBox="1"/>
          <p:nvPr/>
        </p:nvSpPr>
        <p:spPr>
          <a:xfrm>
            <a:off x="838200" y="5937383"/>
            <a:ext cx="788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코딩 시 데이터의 유형과 그에 따른 규칙을 알아두어야 에러를 줄일 수 있음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40AB9-3028-472B-8581-37EFF9C7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62" y="1491323"/>
            <a:ext cx="4200370" cy="4120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03D2DF-E188-475E-93E8-3ADE4C701DFE}"/>
              </a:ext>
            </a:extLst>
          </p:cNvPr>
          <p:cNvSpPr/>
          <p:nvPr/>
        </p:nvSpPr>
        <p:spPr>
          <a:xfrm>
            <a:off x="7630789" y="1491323"/>
            <a:ext cx="453154" cy="15917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4E3A73-EC2C-4F76-A981-155BDEC6FC1C}"/>
              </a:ext>
            </a:extLst>
          </p:cNvPr>
          <p:cNvSpPr/>
          <p:nvPr/>
        </p:nvSpPr>
        <p:spPr>
          <a:xfrm>
            <a:off x="8272933" y="1491323"/>
            <a:ext cx="453154" cy="15917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9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5E0FE-7948-450A-A466-4A173508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129" y="1764735"/>
            <a:ext cx="5390888" cy="4728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20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464" y="1690688"/>
            <a:ext cx="5181600" cy="4673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객체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지향적 프로그래밍</a:t>
            </a:r>
            <a:endParaRPr lang="en-US" altLang="ko-KR" sz="3200" b="1" dirty="0"/>
          </a:p>
          <a:p>
            <a:pPr marL="0" indent="0">
              <a:buNone/>
            </a:pPr>
            <a:endParaRPr lang="en-US" altLang="ko-KR" sz="900" b="1" dirty="0"/>
          </a:p>
          <a:p>
            <a:pPr marL="0" indent="0">
              <a:buNone/>
            </a:pPr>
            <a:endParaRPr lang="en-US" altLang="ko-KR" sz="100" b="1" dirty="0"/>
          </a:p>
          <a:p>
            <a:pPr marL="0" indent="0" algn="ctr">
              <a:buNone/>
            </a:pPr>
            <a:r>
              <a:rPr lang="ko-KR" altLang="en-US" i="1" dirty="0"/>
              <a:t>컴퓨터 프로그램을 </a:t>
            </a:r>
            <a:endParaRPr lang="en-US" altLang="ko-KR" i="1" dirty="0"/>
          </a:p>
          <a:p>
            <a:pPr marL="0" indent="0" algn="ctr">
              <a:buNone/>
            </a:pPr>
            <a:r>
              <a:rPr lang="ko-KR" altLang="en-US" b="1" i="1" dirty="0">
                <a:solidFill>
                  <a:srgbClr val="002060"/>
                </a:solidFill>
              </a:rPr>
              <a:t>명령어의 목록</a:t>
            </a:r>
            <a:r>
              <a:rPr lang="ko-KR" altLang="en-US" i="1" dirty="0"/>
              <a:t>으로 보는 시각에서 벗어나 </a:t>
            </a:r>
            <a:r>
              <a:rPr lang="ko-KR" altLang="en-US" b="1" i="1" dirty="0">
                <a:solidFill>
                  <a:srgbClr val="002060"/>
                </a:solidFill>
              </a:rPr>
              <a:t>여러 개의 독립된 단위</a:t>
            </a:r>
            <a:endParaRPr lang="en-US" altLang="ko-KR" b="1" i="1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ko-KR" altLang="en-US" i="1" dirty="0"/>
              <a:t> </a:t>
            </a:r>
            <a:r>
              <a:rPr lang="en-US" altLang="ko-KR" b="1" i="1" dirty="0">
                <a:latin typeface="+mj-ea"/>
                <a:ea typeface="+mj-ea"/>
              </a:rPr>
              <a:t>"</a:t>
            </a:r>
            <a:r>
              <a:rPr lang="ko-KR" altLang="en-US" b="1" i="1" dirty="0">
                <a:solidFill>
                  <a:srgbClr val="C00000"/>
                </a:solidFill>
                <a:latin typeface="+mj-ea"/>
                <a:ea typeface="+mj-ea"/>
              </a:rPr>
              <a:t>객체</a:t>
            </a:r>
            <a:r>
              <a:rPr lang="en-US" altLang="ko-KR" b="1" i="1" dirty="0">
                <a:latin typeface="+mj-ea"/>
                <a:ea typeface="+mj-ea"/>
              </a:rPr>
              <a:t>"</a:t>
            </a:r>
            <a:r>
              <a:rPr lang="ko-KR" altLang="en-US" i="1" dirty="0"/>
              <a:t>들의 모임</a:t>
            </a:r>
            <a:endParaRPr lang="en-US" altLang="ko-KR" sz="2400" b="1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E4D61-24B9-42B7-8B9E-A77BA7408C8B}"/>
              </a:ext>
            </a:extLst>
          </p:cNvPr>
          <p:cNvSpPr/>
          <p:nvPr/>
        </p:nvSpPr>
        <p:spPr>
          <a:xfrm>
            <a:off x="8357937" y="1461963"/>
            <a:ext cx="1374106" cy="852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속성 기능</a:t>
            </a:r>
            <a:endParaRPr 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9BF16-79F7-4E27-9310-C3AA92086C26}"/>
              </a:ext>
            </a:extLst>
          </p:cNvPr>
          <p:cNvSpPr txBox="1"/>
          <p:nvPr/>
        </p:nvSpPr>
        <p:spPr>
          <a:xfrm>
            <a:off x="8667575" y="1059677"/>
            <a:ext cx="91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latin typeface="+mj-ea"/>
                <a:ea typeface="+mj-ea"/>
              </a:rPr>
              <a:t>클래스</a:t>
            </a:r>
            <a:endParaRPr lang="en-US" b="1" i="1" dirty="0">
              <a:latin typeface="+mj-ea"/>
              <a:ea typeface="+mj-ea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F16A27-41FB-435F-8F61-FCC1CCAF05F6}"/>
              </a:ext>
            </a:extLst>
          </p:cNvPr>
          <p:cNvSpPr/>
          <p:nvPr/>
        </p:nvSpPr>
        <p:spPr>
          <a:xfrm>
            <a:off x="6174032" y="3429000"/>
            <a:ext cx="1668379" cy="16122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클래스의 속성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endParaRPr 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19669F-B2FD-4646-BC7C-BF0DF6B22E08}"/>
              </a:ext>
            </a:extLst>
          </p:cNvPr>
          <p:cNvSpPr/>
          <p:nvPr/>
        </p:nvSpPr>
        <p:spPr>
          <a:xfrm>
            <a:off x="8288831" y="3411122"/>
            <a:ext cx="1668379" cy="16122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클래스의 속성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endParaRPr 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5C08F86-EBD0-4AFF-8ED0-0000538B79FA}"/>
              </a:ext>
            </a:extLst>
          </p:cNvPr>
          <p:cNvSpPr/>
          <p:nvPr/>
        </p:nvSpPr>
        <p:spPr>
          <a:xfrm>
            <a:off x="10403630" y="3429000"/>
            <a:ext cx="1668379" cy="161223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클래스의 속성</a:t>
            </a:r>
            <a:r>
              <a:rPr lang="en-US" altLang="ko-KR" b="1" dirty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endParaRPr 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FCDB47-0D11-4CDC-81CA-4E292253BC59}"/>
              </a:ext>
            </a:extLst>
          </p:cNvPr>
          <p:cNvCxnSpPr>
            <a:cxnSpLocks/>
          </p:cNvCxnSpPr>
          <p:nvPr/>
        </p:nvCxnSpPr>
        <p:spPr>
          <a:xfrm flipH="1">
            <a:off x="7315200" y="2498768"/>
            <a:ext cx="826169" cy="78184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843A8D-80AF-4D9D-9FC7-A73C13369848}"/>
              </a:ext>
            </a:extLst>
          </p:cNvPr>
          <p:cNvCxnSpPr>
            <a:cxnSpLocks/>
          </p:cNvCxnSpPr>
          <p:nvPr/>
        </p:nvCxnSpPr>
        <p:spPr>
          <a:xfrm flipH="1">
            <a:off x="9044990" y="2473892"/>
            <a:ext cx="1" cy="7505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CD329E-3DE9-45BA-872D-9F8050B38C07}"/>
              </a:ext>
            </a:extLst>
          </p:cNvPr>
          <p:cNvCxnSpPr>
            <a:cxnSpLocks/>
          </p:cNvCxnSpPr>
          <p:nvPr/>
        </p:nvCxnSpPr>
        <p:spPr>
          <a:xfrm>
            <a:off x="9948612" y="2516985"/>
            <a:ext cx="774957" cy="70747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BB6A55-1841-4B56-8660-7310282DBEB7}"/>
              </a:ext>
            </a:extLst>
          </p:cNvPr>
          <p:cNvSpPr txBox="1"/>
          <p:nvPr/>
        </p:nvSpPr>
        <p:spPr>
          <a:xfrm>
            <a:off x="6732509" y="2911278"/>
            <a:ext cx="91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>
                <a:latin typeface="+mj-ea"/>
                <a:ea typeface="+mj-ea"/>
              </a:rPr>
              <a:t>객체</a:t>
            </a:r>
            <a:endParaRPr lang="en-US" b="1" i="1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5B61F0-FB08-4E72-8A8D-8511ED9741AC}"/>
              </a:ext>
            </a:extLst>
          </p:cNvPr>
          <p:cNvSpPr txBox="1"/>
          <p:nvPr/>
        </p:nvSpPr>
        <p:spPr>
          <a:xfrm>
            <a:off x="10898355" y="3021737"/>
            <a:ext cx="91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>
                <a:latin typeface="+mj-ea"/>
                <a:ea typeface="+mj-ea"/>
              </a:rPr>
              <a:t>객체</a:t>
            </a:r>
            <a:endParaRPr lang="en-US" b="1" i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2CCC0-99EF-4A53-81BB-2535C0A310C5}"/>
              </a:ext>
            </a:extLst>
          </p:cNvPr>
          <p:cNvSpPr txBox="1"/>
          <p:nvPr/>
        </p:nvSpPr>
        <p:spPr>
          <a:xfrm>
            <a:off x="9097706" y="2964777"/>
            <a:ext cx="91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>
                <a:latin typeface="+mj-ea"/>
                <a:ea typeface="+mj-ea"/>
              </a:rPr>
              <a:t>객체</a:t>
            </a:r>
            <a:endParaRPr lang="en-US" b="1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68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8612" y="1690688"/>
            <a:ext cx="5181600" cy="4673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/>
              <a:t>메모리를 관리하는 방식</a:t>
            </a:r>
            <a:endParaRPr lang="en-US" altLang="ko-KR" sz="3200" b="1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FF0000"/>
                </a:solidFill>
              </a:rPr>
              <a:t>객체 </a:t>
            </a:r>
            <a:r>
              <a:rPr lang="en-US" altLang="ko-KR" sz="2400" b="1" dirty="0">
                <a:solidFill>
                  <a:srgbClr val="FF0000"/>
                </a:solidFill>
              </a:rPr>
              <a:t>/ </a:t>
            </a:r>
            <a:r>
              <a:rPr lang="ko-KR" altLang="en-US" sz="2400" b="1" dirty="0">
                <a:solidFill>
                  <a:srgbClr val="FF0000"/>
                </a:solidFill>
              </a:rPr>
              <a:t>클라스 </a:t>
            </a:r>
            <a:endParaRPr lang="en-US" altLang="ko-KR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파이썬이 데이터를 관리하는 원리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b="1" dirty="0"/>
              <a:t>객체</a:t>
            </a:r>
            <a:r>
              <a:rPr lang="en-US" altLang="ko-KR" b="1" dirty="0"/>
              <a:t>(object)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b="1" i="1" dirty="0"/>
              <a:t>“</a:t>
            </a:r>
            <a:r>
              <a:rPr lang="ko-KR" altLang="en-US" sz="2400" b="1" i="1" dirty="0"/>
              <a:t>값</a:t>
            </a:r>
            <a:r>
              <a:rPr lang="en-US" altLang="ko-KR" sz="2400" b="1" i="1" dirty="0"/>
              <a:t>”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“</a:t>
            </a:r>
            <a:r>
              <a:rPr lang="ko-KR" altLang="en-US" sz="2400" b="1" i="1" dirty="0"/>
              <a:t>유형</a:t>
            </a:r>
            <a:r>
              <a:rPr lang="en-US" altLang="ko-KR" sz="2400" b="1" i="1" dirty="0"/>
              <a:t>”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“</a:t>
            </a:r>
            <a:r>
              <a:rPr lang="ko-KR" altLang="en-US" sz="2400" b="1" i="1" dirty="0"/>
              <a:t>정체성</a:t>
            </a:r>
            <a:r>
              <a:rPr lang="en-US" altLang="ko-KR" sz="2400" b="1" i="1" dirty="0"/>
              <a:t>”</a:t>
            </a:r>
          </a:p>
        </p:txBody>
      </p:sp>
      <p:pic>
        <p:nvPicPr>
          <p:cNvPr id="5124" name="Picture 4" descr="식탁 일러스트 이미지 검색결과">
            <a:extLst>
              <a:ext uri="{FF2B5EF4-FFF2-40B4-BE49-F238E27FC236}">
                <a16:creationId xmlns:a16="http://schemas.microsoft.com/office/drawing/2014/main" id="{37A82D8A-43ED-4B8D-9C5C-E26833B52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35" y="2386262"/>
            <a:ext cx="5325465" cy="2892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EC4AF-12BF-40F4-986B-00EAC93142BD}"/>
              </a:ext>
            </a:extLst>
          </p:cNvPr>
          <p:cNvSpPr txBox="1"/>
          <p:nvPr/>
        </p:nvSpPr>
        <p:spPr>
          <a:xfrm>
            <a:off x="7873710" y="4225110"/>
            <a:ext cx="178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식탁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메모리</a:t>
            </a:r>
            <a:r>
              <a:rPr lang="en-US" altLang="ko-KR" sz="1400" b="1" dirty="0">
                <a:sym typeface="Wingdings" panose="05000000000000000000" pitchFamily="2" charset="2"/>
              </a:rPr>
              <a:t>(RAM)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451162-9259-4120-8766-46F5EA189F63}"/>
              </a:ext>
            </a:extLst>
          </p:cNvPr>
          <p:cNvSpPr txBox="1"/>
          <p:nvPr/>
        </p:nvSpPr>
        <p:spPr>
          <a:xfrm>
            <a:off x="6089902" y="1823590"/>
            <a:ext cx="178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음식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객체</a:t>
            </a:r>
            <a:r>
              <a:rPr lang="en-US" altLang="ko-KR" sz="1400" b="1" dirty="0">
                <a:sym typeface="Wingdings" panose="05000000000000000000" pitchFamily="2" charset="2"/>
              </a:rPr>
              <a:t>(object)</a:t>
            </a:r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F557D-7D26-416E-9517-E4A3F735A1B2}"/>
              </a:ext>
            </a:extLst>
          </p:cNvPr>
          <p:cNvSpPr txBox="1"/>
          <p:nvPr/>
        </p:nvSpPr>
        <p:spPr>
          <a:xfrm>
            <a:off x="7760767" y="1834878"/>
            <a:ext cx="189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음식종류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유형</a:t>
            </a:r>
            <a:r>
              <a:rPr lang="en-US" altLang="ko-KR" sz="1400" b="1" dirty="0">
                <a:sym typeface="Wingdings" panose="05000000000000000000" pitchFamily="2" charset="2"/>
              </a:rPr>
              <a:t>(type)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81C1A2-14CE-4FA2-97F5-4A240510D615}"/>
              </a:ext>
            </a:extLst>
          </p:cNvPr>
          <p:cNvSpPr txBox="1"/>
          <p:nvPr/>
        </p:nvSpPr>
        <p:spPr>
          <a:xfrm>
            <a:off x="9639028" y="1822090"/>
            <a:ext cx="213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음식의 양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값</a:t>
            </a:r>
            <a:r>
              <a:rPr lang="en-US" altLang="ko-KR" sz="1400" b="1" dirty="0">
                <a:sym typeface="Wingdings" panose="05000000000000000000" pitchFamily="2" charset="2"/>
              </a:rPr>
              <a:t>(value)</a:t>
            </a:r>
            <a:endParaRPr 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0985E-B713-4CEE-8EE9-857D6C95ABA2}"/>
              </a:ext>
            </a:extLst>
          </p:cNvPr>
          <p:cNvSpPr txBox="1"/>
          <p:nvPr/>
        </p:nvSpPr>
        <p:spPr>
          <a:xfrm>
            <a:off x="7292859" y="1178567"/>
            <a:ext cx="21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음식의 위치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정체성</a:t>
            </a:r>
            <a:r>
              <a:rPr lang="en-US" altLang="ko-KR" sz="1400" b="1" dirty="0">
                <a:sym typeface="Wingdings" panose="05000000000000000000" pitchFamily="2" charset="2"/>
              </a:rPr>
              <a:t>(identity)</a:t>
            </a:r>
            <a:endParaRPr lang="en-US" sz="1400" b="1" dirty="0"/>
          </a:p>
        </p:txBody>
      </p:sp>
      <p:pic>
        <p:nvPicPr>
          <p:cNvPr id="5126" name="Picture 6" descr="라면 일러스트 이미지 검색결과">
            <a:extLst>
              <a:ext uri="{FF2B5EF4-FFF2-40B4-BE49-F238E27FC236}">
                <a16:creationId xmlns:a16="http://schemas.microsoft.com/office/drawing/2014/main" id="{5EE91460-858F-448D-91E2-33233571F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22" y="2538663"/>
            <a:ext cx="1310789" cy="7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izza illustration 이미지 검색결과">
            <a:extLst>
              <a:ext uri="{FF2B5EF4-FFF2-40B4-BE49-F238E27FC236}">
                <a16:creationId xmlns:a16="http://schemas.microsoft.com/office/drawing/2014/main" id="{6A9EA839-6700-48B1-A94A-413D54F9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511" y="2588564"/>
            <a:ext cx="660557" cy="66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라면 일러스트 이미지 검색결과">
            <a:extLst>
              <a:ext uri="{FF2B5EF4-FFF2-40B4-BE49-F238E27FC236}">
                <a16:creationId xmlns:a16="http://schemas.microsoft.com/office/drawing/2014/main" id="{0064077C-1DCE-4225-A7BC-6490CBD43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857" y="2622691"/>
            <a:ext cx="1310789" cy="76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B9B68A-0368-47F5-841B-7051DFEE0505}"/>
              </a:ext>
            </a:extLst>
          </p:cNvPr>
          <p:cNvSpPr txBox="1"/>
          <p:nvPr/>
        </p:nvSpPr>
        <p:spPr>
          <a:xfrm>
            <a:off x="8926825" y="1170673"/>
            <a:ext cx="213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음식의 이름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ym typeface="Wingdings" panose="05000000000000000000" pitchFamily="2" charset="2"/>
              </a:rPr>
              <a:t>변수</a:t>
            </a:r>
            <a:r>
              <a:rPr lang="en-US" altLang="ko-KR" sz="1400" b="1" dirty="0">
                <a:sym typeface="Wingdings" panose="05000000000000000000" pitchFamily="2" charset="2"/>
              </a:rPr>
              <a:t>(variable)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7FEF4-F520-4815-A49F-1E7422550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892" y="1941086"/>
            <a:ext cx="7591463" cy="3030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146C76-2DE4-4BD8-BFD0-87F4ECF94389}"/>
              </a:ext>
            </a:extLst>
          </p:cNvPr>
          <p:cNvSpPr/>
          <p:nvPr/>
        </p:nvSpPr>
        <p:spPr>
          <a:xfrm>
            <a:off x="2670048" y="3383051"/>
            <a:ext cx="6758670" cy="3077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46FD-37DD-48A1-B078-9722C024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325" y="1690689"/>
            <a:ext cx="10515600" cy="50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중요한 문법적 특징 </a:t>
            </a:r>
            <a:endParaRPr lang="en-US" altLang="ko-KR" sz="32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00" b="1" dirty="0"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en-US" altLang="ko-KR" b="1" dirty="0"/>
              <a:t>Dynamic typing</a:t>
            </a:r>
          </a:p>
          <a:p>
            <a:pPr marL="514350" indent="-514350">
              <a:buAutoNum type="arabicPeriod"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2.  Script language</a:t>
            </a:r>
          </a:p>
          <a:p>
            <a:pPr marL="0" indent="0">
              <a:buNone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3.  Multi paradigm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4.  Unlimited access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5.  Everything is object</a:t>
            </a:r>
            <a:endParaRPr lang="ko-KR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551920-D43F-4C9E-8B77-A0422B7A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651F2-3474-4ABF-9335-02D68794273B}"/>
              </a:ext>
            </a:extLst>
          </p:cNvPr>
          <p:cNvSpPr/>
          <p:nvPr/>
        </p:nvSpPr>
        <p:spPr>
          <a:xfrm>
            <a:off x="6505575" y="1803827"/>
            <a:ext cx="4848225" cy="325034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변수를 사용할 때 변수 타입을 따로 지정하지 않고 실행할 때 변수의 타입을 자동으로 검사함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 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</a:t>
            </a:r>
            <a:r>
              <a:rPr lang="ko-KR" altLang="en-US" dirty="0">
                <a:solidFill>
                  <a:schemeClr val="tx1"/>
                </a:solidFill>
              </a:rPr>
              <a:t>언어의 경우 변수를 선언할 때 타입을 명시해 줌으로써 자료형의 크기 만큼 메모리에 변수가 할당이 되는 형식인 반면</a:t>
            </a:r>
            <a:r>
              <a:rPr lang="en-US" altLang="ko-KR" dirty="0">
                <a:solidFill>
                  <a:schemeClr val="tx1"/>
                </a:solidFill>
              </a:rPr>
              <a:t>, python</a:t>
            </a:r>
            <a:r>
              <a:rPr lang="ko-KR" altLang="en-US" dirty="0">
                <a:solidFill>
                  <a:schemeClr val="tx1"/>
                </a:solidFill>
              </a:rPr>
              <a:t>은 변수에 넣는 값을 실행할 때 검사한 후 변수가 참조하는 방식이다</a:t>
            </a:r>
            <a:r>
              <a:rPr lang="en-US" altLang="ko-KR" dirty="0">
                <a:solidFill>
                  <a:schemeClr val="tx1"/>
                </a:solidFill>
              </a:rPr>
              <a:t>. (</a:t>
            </a:r>
            <a:r>
              <a:rPr lang="ko-KR" altLang="en-US" dirty="0">
                <a:solidFill>
                  <a:schemeClr val="tx1"/>
                </a:solidFill>
              </a:rPr>
              <a:t>객체이기 때문에 가능</a:t>
            </a:r>
            <a:r>
              <a:rPr lang="en-US" altLang="ko-KR" dirty="0">
                <a:solidFill>
                  <a:schemeClr val="tx1"/>
                </a:solidFill>
              </a:rPr>
              <a:t>) </a:t>
            </a:r>
            <a:br>
              <a:rPr lang="ko-KR" altLang="en-US" dirty="0">
                <a:solidFill>
                  <a:schemeClr val="tx1"/>
                </a:solidFill>
              </a:rPr>
            </a:b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D81F74-B003-4EB0-99BF-70B75DE12CED}"/>
              </a:ext>
            </a:extLst>
          </p:cNvPr>
          <p:cNvCxnSpPr>
            <a:cxnSpLocks/>
          </p:cNvCxnSpPr>
          <p:nvPr/>
        </p:nvCxnSpPr>
        <p:spPr>
          <a:xfrm flipV="1">
            <a:off x="4200525" y="1803826"/>
            <a:ext cx="2305050" cy="825075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0055B9-7B65-4097-881B-4F21DB1442D4}"/>
              </a:ext>
            </a:extLst>
          </p:cNvPr>
          <p:cNvCxnSpPr>
            <a:cxnSpLocks/>
          </p:cNvCxnSpPr>
          <p:nvPr/>
        </p:nvCxnSpPr>
        <p:spPr>
          <a:xfrm>
            <a:off x="4200525" y="2705100"/>
            <a:ext cx="2305050" cy="234907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46FD-37DD-48A1-B078-9722C024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325" y="1690689"/>
            <a:ext cx="10515600" cy="50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중요한 문법적 특징 </a:t>
            </a:r>
            <a:endParaRPr lang="en-US" altLang="ko-KR" sz="32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00" b="1" dirty="0"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en-US" altLang="ko-KR" b="1" dirty="0"/>
              <a:t>Dynamic typing</a:t>
            </a:r>
          </a:p>
          <a:p>
            <a:pPr marL="514350" indent="-514350">
              <a:buAutoNum type="arabicPeriod"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2.  Script language</a:t>
            </a:r>
          </a:p>
          <a:p>
            <a:pPr marL="0" indent="0">
              <a:buNone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3.  Multi paradigm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4.  Unlimited access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5.  Everything is object</a:t>
            </a:r>
            <a:endParaRPr lang="ko-KR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551920-D43F-4C9E-8B77-A0422B7A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651F2-3474-4ABF-9335-02D68794273B}"/>
              </a:ext>
            </a:extLst>
          </p:cNvPr>
          <p:cNvSpPr/>
          <p:nvPr/>
        </p:nvSpPr>
        <p:spPr>
          <a:xfrm>
            <a:off x="6505575" y="1803827"/>
            <a:ext cx="4848225" cy="325034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컴파일을 하지 않고 인터프리터가 코드를 직접 한 줄 씩 실행하는 방식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컴파일 과정이 필요 없고 실행 결과를 바로 확인하면서 코딩 가능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python</a:t>
            </a:r>
            <a:r>
              <a:rPr lang="ko-KR" altLang="en-US" sz="2000" dirty="0">
                <a:solidFill>
                  <a:schemeClr val="tx1"/>
                </a:solidFill>
              </a:rPr>
              <a:t>은 속도 향상을 위해 </a:t>
            </a:r>
            <a:r>
              <a:rPr lang="en-US" altLang="ko-KR" sz="2000" dirty="0">
                <a:solidFill>
                  <a:schemeClr val="tx1"/>
                </a:solidFill>
              </a:rPr>
              <a:t>byte </a:t>
            </a:r>
            <a:r>
              <a:rPr lang="ko-KR" altLang="en-US" sz="2000" dirty="0">
                <a:solidFill>
                  <a:schemeClr val="tx1"/>
                </a:solidFill>
              </a:rPr>
              <a:t>코드를 일부 생성하거나 </a:t>
            </a:r>
            <a:r>
              <a:rPr lang="en-US" altLang="ko-KR" sz="2000" dirty="0">
                <a:solidFill>
                  <a:schemeClr val="tx1"/>
                </a:solidFill>
              </a:rPr>
              <a:t>JIT</a:t>
            </a:r>
            <a:r>
              <a:rPr lang="ko-KR" altLang="en-US" sz="2000" dirty="0">
                <a:solidFill>
                  <a:schemeClr val="tx1"/>
                </a:solidFill>
              </a:rPr>
              <a:t>를 사용한다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D81F74-B003-4EB0-99BF-70B75DE12CED}"/>
              </a:ext>
            </a:extLst>
          </p:cNvPr>
          <p:cNvCxnSpPr>
            <a:cxnSpLocks/>
          </p:cNvCxnSpPr>
          <p:nvPr/>
        </p:nvCxnSpPr>
        <p:spPr>
          <a:xfrm flipV="1">
            <a:off x="4200525" y="1803827"/>
            <a:ext cx="2305050" cy="149182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0055B9-7B65-4097-881B-4F21DB1442D4}"/>
              </a:ext>
            </a:extLst>
          </p:cNvPr>
          <p:cNvCxnSpPr>
            <a:cxnSpLocks/>
          </p:cNvCxnSpPr>
          <p:nvPr/>
        </p:nvCxnSpPr>
        <p:spPr>
          <a:xfrm>
            <a:off x="4200525" y="3362325"/>
            <a:ext cx="2305050" cy="1691848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2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46FD-37DD-48A1-B078-9722C024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325" y="1690689"/>
            <a:ext cx="10515600" cy="50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중요한 문법적 특징 </a:t>
            </a:r>
            <a:endParaRPr lang="en-US" altLang="ko-KR" sz="32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00" b="1" dirty="0"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en-US" altLang="ko-KR" b="1" dirty="0"/>
              <a:t>Dynamic typing</a:t>
            </a:r>
          </a:p>
          <a:p>
            <a:pPr marL="514350" indent="-514350">
              <a:buAutoNum type="arabicPeriod"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2.  Script language</a:t>
            </a:r>
          </a:p>
          <a:p>
            <a:pPr marL="0" indent="0">
              <a:buNone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3.  Multi paradigm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4.  Unlimited access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5.  Everything is object</a:t>
            </a:r>
            <a:endParaRPr lang="ko-KR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551920-D43F-4C9E-8B77-A0422B7A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651F2-3474-4ABF-9335-02D68794273B}"/>
              </a:ext>
            </a:extLst>
          </p:cNvPr>
          <p:cNvSpPr/>
          <p:nvPr/>
        </p:nvSpPr>
        <p:spPr>
          <a:xfrm>
            <a:off x="6505575" y="2489627"/>
            <a:ext cx="4848225" cy="325034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절차적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객체지향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함수형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관점형 프로그래밍이 모두 가능하다</a:t>
            </a:r>
            <a:endParaRPr 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D81F74-B003-4EB0-99BF-70B75DE12CED}"/>
              </a:ext>
            </a:extLst>
          </p:cNvPr>
          <p:cNvCxnSpPr>
            <a:cxnSpLocks/>
          </p:cNvCxnSpPr>
          <p:nvPr/>
        </p:nvCxnSpPr>
        <p:spPr>
          <a:xfrm flipV="1">
            <a:off x="4200525" y="2489627"/>
            <a:ext cx="2305050" cy="1434674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0055B9-7B65-4097-881B-4F21DB1442D4}"/>
              </a:ext>
            </a:extLst>
          </p:cNvPr>
          <p:cNvCxnSpPr>
            <a:cxnSpLocks/>
          </p:cNvCxnSpPr>
          <p:nvPr/>
        </p:nvCxnSpPr>
        <p:spPr>
          <a:xfrm>
            <a:off x="4200525" y="4000500"/>
            <a:ext cx="2305050" cy="173947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07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846FD-37DD-48A1-B078-9722C0246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325" y="1690689"/>
            <a:ext cx="10515600" cy="508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중요한 문법적 특징 </a:t>
            </a:r>
            <a:endParaRPr lang="en-US" altLang="ko-KR" sz="32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ko-KR" altLang="en-US" sz="200" b="1" dirty="0">
              <a:latin typeface="+mj-ea"/>
              <a:ea typeface="+mj-ea"/>
            </a:endParaRPr>
          </a:p>
          <a:p>
            <a:pPr marL="514350" indent="-514350">
              <a:buAutoNum type="arabicPeriod"/>
            </a:pPr>
            <a:r>
              <a:rPr lang="en-US" altLang="ko-KR" b="1" dirty="0"/>
              <a:t>Dynamic typing</a:t>
            </a:r>
          </a:p>
          <a:p>
            <a:pPr marL="514350" indent="-514350">
              <a:buAutoNum type="arabicPeriod"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2.  Script language</a:t>
            </a:r>
          </a:p>
          <a:p>
            <a:pPr marL="0" indent="0">
              <a:buNone/>
            </a:pPr>
            <a:endParaRPr lang="ko-KR" altLang="en-US" sz="100" dirty="0"/>
          </a:p>
          <a:p>
            <a:pPr marL="0" indent="0">
              <a:buNone/>
            </a:pPr>
            <a:r>
              <a:rPr lang="en-US" altLang="ko-KR" b="1" dirty="0"/>
              <a:t>3.  Multi paradigm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4.  Unlimited access</a:t>
            </a:r>
          </a:p>
          <a:p>
            <a:pPr marL="0" indent="0">
              <a:buNone/>
            </a:pPr>
            <a:endParaRPr lang="en-US" altLang="ko-KR" sz="100" dirty="0"/>
          </a:p>
          <a:p>
            <a:pPr marL="0" indent="0">
              <a:buNone/>
            </a:pPr>
            <a:r>
              <a:rPr lang="en-US" altLang="ko-KR" b="1" dirty="0"/>
              <a:t>5.  Everything is object</a:t>
            </a:r>
            <a:endParaRPr lang="ko-KR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551920-D43F-4C9E-8B77-A0422B7AC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1651F2-3474-4ABF-9335-02D68794273B}"/>
              </a:ext>
            </a:extLst>
          </p:cNvPr>
          <p:cNvSpPr/>
          <p:nvPr/>
        </p:nvSpPr>
        <p:spPr>
          <a:xfrm>
            <a:off x="6505575" y="3070652"/>
            <a:ext cx="4848225" cy="325034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사용의 단순함과 편리함을 위해 접근제어 없이 객체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구조체 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  <a:t>member</a:t>
            </a:r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에 무제한적 접근이 가능</a:t>
            </a:r>
            <a:br>
              <a:rPr lang="en-US" altLang="ko-KR" sz="2000" b="1" dirty="0">
                <a:solidFill>
                  <a:schemeClr val="tx1"/>
                </a:solidFill>
                <a:latin typeface="+mj-ea"/>
                <a:ea typeface="+mj-ea"/>
              </a:rPr>
            </a:b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D81F74-B003-4EB0-99BF-70B75DE12CED}"/>
              </a:ext>
            </a:extLst>
          </p:cNvPr>
          <p:cNvCxnSpPr>
            <a:cxnSpLocks/>
          </p:cNvCxnSpPr>
          <p:nvPr/>
        </p:nvCxnSpPr>
        <p:spPr>
          <a:xfrm flipV="1">
            <a:off x="4467225" y="3070652"/>
            <a:ext cx="1971675" cy="154897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0055B9-7B65-4097-881B-4F21DB1442D4}"/>
              </a:ext>
            </a:extLst>
          </p:cNvPr>
          <p:cNvCxnSpPr>
            <a:cxnSpLocks/>
          </p:cNvCxnSpPr>
          <p:nvPr/>
        </p:nvCxnSpPr>
        <p:spPr>
          <a:xfrm>
            <a:off x="4467225" y="4686300"/>
            <a:ext cx="1971675" cy="1634698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998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4058" y="1955273"/>
            <a:ext cx="6128741" cy="514085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ko-KR" altLang="en-US" sz="9800" b="1" dirty="0">
                <a:latin typeface="+mj-ea"/>
                <a:ea typeface="+mj-ea"/>
              </a:rPr>
              <a:t>장점</a:t>
            </a:r>
            <a:endParaRPr lang="en-US" altLang="ko-KR" sz="9800" b="1" dirty="0">
              <a:latin typeface="+mj-ea"/>
              <a:ea typeface="+mj-ea"/>
            </a:endParaRPr>
          </a:p>
          <a:p>
            <a:endParaRPr lang="en-US" altLang="ko-KR" sz="400" b="1" dirty="0">
              <a:latin typeface="+mj-ea"/>
              <a:ea typeface="+mj-ea"/>
            </a:endParaRPr>
          </a:p>
          <a:p>
            <a:r>
              <a:rPr lang="ko-KR" altLang="en-US" sz="8000" b="1" dirty="0"/>
              <a:t>오픈소스</a:t>
            </a:r>
            <a:endParaRPr lang="en-US" altLang="ko-KR" sz="8000" b="1" dirty="0"/>
          </a:p>
          <a:p>
            <a:pPr marL="0" indent="0">
              <a:buNone/>
            </a:pPr>
            <a:endParaRPr lang="en-US" altLang="ko-KR" sz="400" dirty="0"/>
          </a:p>
          <a:p>
            <a:r>
              <a:rPr lang="ko-KR" altLang="en-US" sz="8000" b="1" dirty="0"/>
              <a:t>타 프로그램 언어로 제작된 모듈도 사용가능</a:t>
            </a:r>
            <a:endParaRPr lang="en-US" altLang="ko-KR" sz="8000" b="1" dirty="0"/>
          </a:p>
          <a:p>
            <a:endParaRPr lang="en-US" altLang="ko-KR" sz="300" dirty="0"/>
          </a:p>
          <a:p>
            <a:r>
              <a:rPr lang="ko-KR" altLang="en-US" sz="8000" b="1" dirty="0"/>
              <a:t>쉽다</a:t>
            </a:r>
            <a:r>
              <a:rPr lang="en-US" altLang="ko-KR" sz="3700" b="1" dirty="0"/>
              <a:t>(</a:t>
            </a:r>
            <a:r>
              <a:rPr lang="ko-KR" altLang="en-US" sz="3700" b="1" dirty="0"/>
              <a:t>비교적</a:t>
            </a:r>
            <a:r>
              <a:rPr lang="en-US" altLang="ko-KR" sz="3700" b="1" dirty="0"/>
              <a:t>)</a:t>
            </a:r>
          </a:p>
          <a:p>
            <a:endParaRPr lang="en-US" altLang="ko-KR" sz="400" dirty="0"/>
          </a:p>
          <a:p>
            <a:r>
              <a:rPr lang="ko-KR" altLang="en-US" sz="8000" b="1" dirty="0"/>
              <a:t>메모리 관리가 효율적</a:t>
            </a:r>
            <a:endParaRPr lang="en-US" altLang="ko-KR" sz="8000" b="1" dirty="0"/>
          </a:p>
          <a:p>
            <a:endParaRPr lang="en-US" altLang="ko-KR" sz="300" dirty="0"/>
          </a:p>
          <a:p>
            <a:r>
              <a:rPr lang="ko-KR" altLang="en-US" sz="8000" b="1" dirty="0"/>
              <a:t>무수히 많은 모듈이 존재</a:t>
            </a:r>
            <a:r>
              <a:rPr lang="en-US" altLang="ko-KR" sz="8000" b="1" dirty="0"/>
              <a:t>/ </a:t>
            </a:r>
            <a:r>
              <a:rPr lang="ko-KR" altLang="en-US" sz="8000" b="1" dirty="0"/>
              <a:t>개발중</a:t>
            </a:r>
            <a:endParaRPr lang="en-US" altLang="ko-KR" sz="8000" b="1" dirty="0"/>
          </a:p>
          <a:p>
            <a:endParaRPr lang="en-US" altLang="ko-KR" sz="300" dirty="0"/>
          </a:p>
          <a:p>
            <a:r>
              <a:rPr lang="ko-KR" altLang="en-US" sz="8000" b="1" dirty="0"/>
              <a:t>공동 작업과 유지 보수가 아주 쉽고 편함</a:t>
            </a:r>
            <a:endParaRPr lang="en-US" altLang="ko-KR" sz="8000" b="1" dirty="0"/>
          </a:p>
          <a:p>
            <a:endParaRPr lang="en-US" altLang="ko-KR" sz="300" dirty="0"/>
          </a:p>
          <a:p>
            <a:r>
              <a:rPr lang="en-US" altLang="ko-KR" sz="8000" b="1" dirty="0" err="1"/>
              <a:t>Tensorflow</a:t>
            </a:r>
            <a:r>
              <a:rPr lang="ko-KR" altLang="en-US" sz="8000" b="1" dirty="0"/>
              <a:t>가 존재</a:t>
            </a:r>
            <a:endParaRPr lang="en-US" altLang="ko-KR" sz="8000" b="1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1026" name="Picture 2" descr="python 이미지 검색결과">
            <a:extLst>
              <a:ext uri="{FF2B5EF4-FFF2-40B4-BE49-F238E27FC236}">
                <a16:creationId xmlns:a16="http://schemas.microsoft.com/office/drawing/2014/main" id="{EE862789-2CA4-4215-B6A0-502AD96D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1719262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9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CC56-1BE8-4518-8A81-B17061B1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90" y="333041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9037-F0AF-43C4-8FC3-DC74AE7A0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점프 투 파이썬 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권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dirty="0">
                <a:latin typeface="나눔"/>
              </a:rPr>
              <a:t>AI</a:t>
            </a:r>
            <a:r>
              <a:rPr lang="ko-KR" altLang="en-US" dirty="0">
                <a:latin typeface="나눔"/>
              </a:rPr>
              <a:t> </a:t>
            </a:r>
            <a:r>
              <a:rPr lang="en-US" altLang="ko-KR" dirty="0">
                <a:latin typeface="나눔"/>
              </a:rPr>
              <a:t>2</a:t>
            </a:r>
            <a:r>
              <a:rPr lang="ko-KR" altLang="en-US" dirty="0">
                <a:latin typeface="나눔"/>
              </a:rPr>
              <a:t>권 </a:t>
            </a:r>
            <a:endParaRPr lang="en-US" altLang="ko-KR" dirty="0">
              <a:latin typeface="나눔"/>
            </a:endParaRPr>
          </a:p>
          <a:p>
            <a:r>
              <a:rPr lang="en-US" dirty="0">
                <a:latin typeface="나눔"/>
              </a:rPr>
              <a:t>AI + </a:t>
            </a:r>
            <a:r>
              <a:rPr lang="ko-KR" altLang="en-US" dirty="0">
                <a:latin typeface="나눔"/>
              </a:rPr>
              <a:t>시각화 </a:t>
            </a:r>
            <a:r>
              <a:rPr lang="en-US" altLang="ko-KR" dirty="0">
                <a:latin typeface="나눔"/>
              </a:rPr>
              <a:t>2</a:t>
            </a:r>
            <a:r>
              <a:rPr lang="ko-KR" altLang="en-US" dirty="0">
                <a:latin typeface="나눔"/>
              </a:rPr>
              <a:t>권</a:t>
            </a:r>
            <a:endParaRPr lang="en-US" altLang="ko-KR" dirty="0">
              <a:latin typeface="나눔"/>
            </a:endParaRPr>
          </a:p>
          <a:p>
            <a:endParaRPr lang="en-US" dirty="0">
              <a:latin typeface="나눔"/>
            </a:endParaRPr>
          </a:p>
          <a:p>
            <a:r>
              <a:rPr lang="ko-KR" altLang="en-US" dirty="0">
                <a:latin typeface="나눔"/>
              </a:rPr>
              <a:t>향후 주문</a:t>
            </a:r>
            <a:endParaRPr lang="en-US" altLang="ko-KR" dirty="0">
              <a:latin typeface="나눔"/>
            </a:endParaRPr>
          </a:p>
          <a:p>
            <a:r>
              <a:rPr lang="en-US" dirty="0">
                <a:latin typeface="나눔"/>
              </a:rPr>
              <a:t>Python </a:t>
            </a:r>
            <a:r>
              <a:rPr lang="ko-KR" altLang="en-US" dirty="0">
                <a:latin typeface="나눔"/>
              </a:rPr>
              <a:t>관련</a:t>
            </a:r>
            <a:endParaRPr lang="en-US" dirty="0">
              <a:latin typeface="나눔"/>
            </a:endParaRPr>
          </a:p>
          <a:p>
            <a:r>
              <a:rPr lang="en-US" dirty="0">
                <a:latin typeface="나눔"/>
              </a:rPr>
              <a:t>AI </a:t>
            </a:r>
            <a:r>
              <a:rPr lang="ko-KR" altLang="en-US" dirty="0">
                <a:latin typeface="나눔"/>
              </a:rPr>
              <a:t>관련 </a:t>
            </a:r>
            <a:r>
              <a:rPr lang="en-US" altLang="ko-KR" dirty="0">
                <a:latin typeface="나눔"/>
              </a:rPr>
              <a:t>E</a:t>
            </a:r>
            <a:r>
              <a:rPr lang="ko-KR" altLang="en-US" dirty="0">
                <a:latin typeface="나눔"/>
              </a:rPr>
              <a:t>북</a:t>
            </a:r>
            <a:endParaRPr lang="en-US" dirty="0">
              <a:latin typeface="나눔"/>
            </a:endParaRPr>
          </a:p>
          <a:p>
            <a:endParaRPr lang="en-US" dirty="0">
              <a:latin typeface="나눔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1D56C-33DA-4BFF-B5CF-EAA01CA0B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41" y="124494"/>
            <a:ext cx="3643475" cy="2668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E8960-F7EA-4916-9421-16F703F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20" y="3168523"/>
            <a:ext cx="3395527" cy="276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3D6E1-0C04-4169-BA13-EEDB2DD83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79" y="3207480"/>
            <a:ext cx="3726927" cy="27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40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922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1683" y="2441049"/>
            <a:ext cx="6128741" cy="2740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단점</a:t>
            </a:r>
            <a:endParaRPr lang="en-US" altLang="ko-KR" sz="36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00" b="1" dirty="0">
              <a:latin typeface="+mj-ea"/>
              <a:ea typeface="+mj-ea"/>
            </a:endParaRPr>
          </a:p>
          <a:p>
            <a:r>
              <a:rPr lang="en-US" altLang="ko-KR" sz="2600" b="1" dirty="0"/>
              <a:t> </a:t>
            </a:r>
            <a:r>
              <a:rPr lang="en-US" altLang="ko-KR" sz="1200" b="1" dirty="0"/>
              <a:t>(c</a:t>
            </a:r>
            <a:r>
              <a:rPr lang="ko-KR" altLang="en-US" sz="1200" b="1" dirty="0"/>
              <a:t>언어에 비해</a:t>
            </a:r>
            <a:r>
              <a:rPr lang="en-US" altLang="ko-KR" sz="1200" b="1" dirty="0"/>
              <a:t>) </a:t>
            </a:r>
            <a:r>
              <a:rPr lang="ko-KR" altLang="en-US" sz="2600" b="1" dirty="0"/>
              <a:t>느리다</a:t>
            </a:r>
            <a:endParaRPr lang="en-US" altLang="ko-KR" sz="2600" b="1" dirty="0"/>
          </a:p>
          <a:p>
            <a:pPr marL="0" indent="0">
              <a:buNone/>
            </a:pPr>
            <a:endParaRPr lang="en-US" altLang="ko-KR" sz="100" dirty="0"/>
          </a:p>
          <a:p>
            <a:r>
              <a:rPr lang="ko-KR" altLang="en-US" sz="2600" b="1" dirty="0"/>
              <a:t>싱글코어</a:t>
            </a:r>
            <a:endParaRPr lang="en-US" altLang="ko-KR" sz="2600" b="1" dirty="0"/>
          </a:p>
          <a:p>
            <a:endParaRPr lang="en-US" altLang="ko-KR" sz="100" b="1" dirty="0"/>
          </a:p>
          <a:p>
            <a:r>
              <a:rPr lang="ko-KR" altLang="en-US" sz="2600" b="1" dirty="0"/>
              <a:t>부족한 시각화</a:t>
            </a:r>
            <a:r>
              <a:rPr lang="en-US" altLang="ko-KR" sz="2600" b="1" dirty="0"/>
              <a:t>…?</a:t>
            </a:r>
          </a:p>
          <a:p>
            <a:endParaRPr lang="en-US" altLang="ko-KR" sz="2600" b="1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  <p:pic>
        <p:nvPicPr>
          <p:cNvPr id="1026" name="Picture 2" descr="python 이미지 검색결과">
            <a:extLst>
              <a:ext uri="{FF2B5EF4-FFF2-40B4-BE49-F238E27FC236}">
                <a16:creationId xmlns:a16="http://schemas.microsoft.com/office/drawing/2014/main" id="{EE862789-2CA4-4215-B6A0-502AD96D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1719262"/>
            <a:ext cx="34194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6E6142-3E8F-4547-87F5-95803F96B907}"/>
              </a:ext>
            </a:extLst>
          </p:cNvPr>
          <p:cNvSpPr txBox="1">
            <a:spLocks/>
          </p:cNvSpPr>
          <p:nvPr/>
        </p:nvSpPr>
        <p:spPr>
          <a:xfrm>
            <a:off x="5391150" y="2448171"/>
            <a:ext cx="5181600" cy="281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3200" b="1" dirty="0">
                <a:latin typeface="+mj-ea"/>
                <a:ea typeface="+mj-ea"/>
              </a:rPr>
              <a:t>하지만</a:t>
            </a:r>
            <a:r>
              <a:rPr lang="en-US" altLang="ko-KR" sz="3200" b="1" dirty="0">
                <a:latin typeface="+mj-ea"/>
                <a:ea typeface="+mj-ea"/>
              </a:rPr>
              <a:t>....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" dirty="0"/>
          </a:p>
          <a:p>
            <a:r>
              <a:rPr lang="ko-KR" altLang="en-US" sz="2400" b="1" dirty="0"/>
              <a:t>컴공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공대 이야기</a:t>
            </a: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" dirty="0"/>
          </a:p>
          <a:p>
            <a:r>
              <a:rPr lang="ko-KR" altLang="en-US" sz="2400" b="1" dirty="0"/>
              <a:t>멀티코어</a:t>
            </a:r>
            <a:r>
              <a:rPr lang="en-US" altLang="ko-KR" sz="2400" b="1" dirty="0"/>
              <a:t>X, </a:t>
            </a:r>
            <a:r>
              <a:rPr lang="ko-KR" altLang="en-US" sz="2400" b="1" dirty="0"/>
              <a:t>코어 성능이 좋아짐 </a:t>
            </a: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00" dirty="0"/>
          </a:p>
          <a:p>
            <a:r>
              <a:rPr lang="ko-KR" altLang="en-US" sz="2400" b="1" dirty="0"/>
              <a:t>충분 </a:t>
            </a:r>
            <a:r>
              <a:rPr lang="en-US" altLang="ko-KR" sz="2400" b="1" dirty="0"/>
              <a:t>/ </a:t>
            </a:r>
            <a:r>
              <a:rPr lang="ko-KR" altLang="en-US" sz="2400" b="1" dirty="0"/>
              <a:t>계속 발전중</a:t>
            </a: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60874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45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pic>
        <p:nvPicPr>
          <p:cNvPr id="4098" name="Picture 2" descr="go 이미지 검색결과">
            <a:extLst>
              <a:ext uri="{FF2B5EF4-FFF2-40B4-BE49-F238E27FC236}">
                <a16:creationId xmlns:a16="http://schemas.microsoft.com/office/drawing/2014/main" id="{0CDBD0E8-98C3-449C-B7F0-BED4E389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3338729"/>
            <a:ext cx="3565307" cy="13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ython 이미지 검색결과">
            <a:extLst>
              <a:ext uri="{FF2B5EF4-FFF2-40B4-BE49-F238E27FC236}">
                <a16:creationId xmlns:a16="http://schemas.microsoft.com/office/drawing/2014/main" id="{490B0784-334B-40B9-816F-2243F775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00" y="2895246"/>
            <a:ext cx="2490682" cy="24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 이미지 검색결과">
            <a:extLst>
              <a:ext uri="{FF2B5EF4-FFF2-40B4-BE49-F238E27FC236}">
                <a16:creationId xmlns:a16="http://schemas.microsoft.com/office/drawing/2014/main" id="{A73EB3B3-6AD1-47DA-AB61-F6AE6344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67" y="2956699"/>
            <a:ext cx="3011481" cy="23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2DE78-84AF-4FD2-9B58-E2E15C63D21C}"/>
              </a:ext>
            </a:extLst>
          </p:cNvPr>
          <p:cNvSpPr txBox="1"/>
          <p:nvPr/>
        </p:nvSpPr>
        <p:spPr>
          <a:xfrm>
            <a:off x="1076325" y="1538948"/>
            <a:ext cx="514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해양</a:t>
            </a:r>
            <a:r>
              <a:rPr lang="en-US" altLang="ko-KR" sz="2800" b="1" dirty="0">
                <a:latin typeface="+mj-ea"/>
                <a:ea typeface="+mj-ea"/>
              </a:rPr>
              <a:t>/</a:t>
            </a:r>
            <a:r>
              <a:rPr lang="ko-KR" altLang="en-US" sz="2800" b="1" dirty="0">
                <a:latin typeface="+mj-ea"/>
                <a:ea typeface="+mj-ea"/>
              </a:rPr>
              <a:t>기상 자료처리 및 시각화</a:t>
            </a:r>
            <a:endParaRPr 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335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68E5BB-14D4-447D-81F6-08743E6A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0359"/>
            <a:ext cx="5534025" cy="2841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75892-3F42-4AD7-92A9-DBDB6BE1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 설치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C3C3-D567-4BCC-9473-B1A5EDC79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26C85-4C0C-445C-B1A7-AD7010EC6C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853C5-BD99-47E4-8D8B-2E09FBA1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90" y="1623358"/>
            <a:ext cx="4533820" cy="2272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6DF88-5C90-48FF-ACF8-82ACA6C5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645" y="3895585"/>
            <a:ext cx="4557266" cy="206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73CED-67CA-40D6-AACE-B7026819B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90" y="1564306"/>
            <a:ext cx="9341052" cy="45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vscode 이미지 검색결과">
            <a:extLst>
              <a:ext uri="{FF2B5EF4-FFF2-40B4-BE49-F238E27FC236}">
                <a16:creationId xmlns:a16="http://schemas.microsoft.com/office/drawing/2014/main" id="{FE6EFB5A-A96D-4B5E-8C6B-54274F2FC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905" y="1576220"/>
            <a:ext cx="4018568" cy="200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780DDB-6B6B-4830-AD41-229E69B7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플렛폼 개발환경</a:t>
            </a:r>
            <a:endParaRPr lang="en-US" b="1" dirty="0"/>
          </a:p>
        </p:txBody>
      </p:sp>
      <p:pic>
        <p:nvPicPr>
          <p:cNvPr id="1026" name="Picture 2" descr="비주얼 스튜디오 이미지 검색결과">
            <a:extLst>
              <a:ext uri="{FF2B5EF4-FFF2-40B4-BE49-F238E27FC236}">
                <a16:creationId xmlns:a16="http://schemas.microsoft.com/office/drawing/2014/main" id="{3FF88611-81D0-4299-BEB4-DC4A416B9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47" y="3852945"/>
            <a:ext cx="3192196" cy="24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파이참 이미지 검색결과">
            <a:extLst>
              <a:ext uri="{FF2B5EF4-FFF2-40B4-BE49-F238E27FC236}">
                <a16:creationId xmlns:a16="http://schemas.microsoft.com/office/drawing/2014/main" id="{8807A53B-1ABB-493B-9B2A-E0FED420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42" y="4223283"/>
            <a:ext cx="1929240" cy="192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주피터 노트북 이미지 검색결과">
            <a:extLst>
              <a:ext uri="{FF2B5EF4-FFF2-40B4-BE49-F238E27FC236}">
                <a16:creationId xmlns:a16="http://schemas.microsoft.com/office/drawing/2014/main" id="{2A97E86A-D57D-4E4C-AB85-B44D7A28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39" y="1673615"/>
            <a:ext cx="2084487" cy="20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yder python 이미지 검색결과">
            <a:extLst>
              <a:ext uri="{FF2B5EF4-FFF2-40B4-BE49-F238E27FC236}">
                <a16:creationId xmlns:a16="http://schemas.microsoft.com/office/drawing/2014/main" id="{4724B66E-218C-4FC3-AA7E-93840864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96" y="1802882"/>
            <a:ext cx="2084487" cy="20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Sublime Text 이미지 검색결과">
            <a:extLst>
              <a:ext uri="{FF2B5EF4-FFF2-40B4-BE49-F238E27FC236}">
                <a16:creationId xmlns:a16="http://schemas.microsoft.com/office/drawing/2014/main" id="{55C54A00-7D29-4AA9-A9CB-9633D72B5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18238" cy="38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4" name="Picture 20" descr="Sublime Text 이미지 검색결과">
            <a:extLst>
              <a:ext uri="{FF2B5EF4-FFF2-40B4-BE49-F238E27FC236}">
                <a16:creationId xmlns:a16="http://schemas.microsoft.com/office/drawing/2014/main" id="{2D67FF31-5CFD-4754-9837-8605AC426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62" y="4014734"/>
            <a:ext cx="2018476" cy="20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BC85B1-E9D6-42D0-B466-45EA1E22D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251009" cy="70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8D5A-3F20-4BCA-8788-B2D6647E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FA34F-EDB6-4F11-991F-7AE3E87FB4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7EBBC-63A9-4155-840B-A4F9FE3EFB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52EB2-BDC8-46D9-80FD-1783BCA47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8A6DEB-D75F-4A12-BFB9-3C47927F2AD5}"/>
              </a:ext>
            </a:extLst>
          </p:cNvPr>
          <p:cNvSpPr/>
          <p:nvPr/>
        </p:nvSpPr>
        <p:spPr>
          <a:xfrm>
            <a:off x="5947719" y="473890"/>
            <a:ext cx="2108885" cy="207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7EEDEC-96F3-4675-A6C4-1470DA3875C5}"/>
              </a:ext>
            </a:extLst>
          </p:cNvPr>
          <p:cNvCxnSpPr/>
          <p:nvPr/>
        </p:nvCxnSpPr>
        <p:spPr>
          <a:xfrm>
            <a:off x="7109254" y="681037"/>
            <a:ext cx="947350" cy="3108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2A7DA7-C7CD-4333-B5B5-CC3FEEC02959}"/>
              </a:ext>
            </a:extLst>
          </p:cNvPr>
          <p:cNvSpPr/>
          <p:nvPr/>
        </p:nvSpPr>
        <p:spPr>
          <a:xfrm>
            <a:off x="7002161" y="3820768"/>
            <a:ext cx="2108885" cy="207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7DDF52-039F-4024-B247-56B0FCF373C2}"/>
              </a:ext>
            </a:extLst>
          </p:cNvPr>
          <p:cNvSpPr/>
          <p:nvPr/>
        </p:nvSpPr>
        <p:spPr>
          <a:xfrm>
            <a:off x="8122508" y="799070"/>
            <a:ext cx="222422" cy="2288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6DE6D8-C131-484C-B544-0CA05F3F03DF}"/>
              </a:ext>
            </a:extLst>
          </p:cNvPr>
          <p:cNvSpPr/>
          <p:nvPr/>
        </p:nvSpPr>
        <p:spPr>
          <a:xfrm>
            <a:off x="4123038" y="5247717"/>
            <a:ext cx="827903" cy="207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B090AB-F417-4198-800F-4584B59CD1F6}"/>
              </a:ext>
            </a:extLst>
          </p:cNvPr>
          <p:cNvSpPr/>
          <p:nvPr/>
        </p:nvSpPr>
        <p:spPr>
          <a:xfrm>
            <a:off x="4961238" y="5247716"/>
            <a:ext cx="483973" cy="2071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10AACB-449D-4E19-AD89-3E88DDA20D0D}"/>
              </a:ext>
            </a:extLst>
          </p:cNvPr>
          <p:cNvSpPr/>
          <p:nvPr/>
        </p:nvSpPr>
        <p:spPr>
          <a:xfrm>
            <a:off x="210065" y="1021085"/>
            <a:ext cx="3847069" cy="42266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E874AB-8E78-46C2-9163-DD3352D96679}"/>
              </a:ext>
            </a:extLst>
          </p:cNvPr>
          <p:cNvSpPr/>
          <p:nvPr/>
        </p:nvSpPr>
        <p:spPr>
          <a:xfrm>
            <a:off x="4162169" y="1021084"/>
            <a:ext cx="4182761" cy="12031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8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8117-B3DD-4944-B1A5-2D7D5C68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17" y="383104"/>
            <a:ext cx="10515600" cy="1325563"/>
          </a:xfrm>
        </p:spPr>
        <p:txBody>
          <a:bodyPr/>
          <a:lstStyle/>
          <a:p>
            <a:r>
              <a:rPr lang="ko-KR" altLang="en-US" b="1" dirty="0"/>
              <a:t>콘다</a:t>
            </a:r>
            <a:r>
              <a:rPr lang="en-US" altLang="ko-KR" b="1" dirty="0"/>
              <a:t>(</a:t>
            </a:r>
            <a:r>
              <a:rPr lang="en-US" altLang="ko-KR" b="1" dirty="0" err="1"/>
              <a:t>conda</a:t>
            </a:r>
            <a:r>
              <a:rPr lang="en-US" altLang="ko-KR" b="1" dirty="0"/>
              <a:t>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9185-11B9-49F7-9280-303775FD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684" y="1884624"/>
            <a:ext cx="6128084" cy="4351338"/>
          </a:xfrm>
        </p:spPr>
        <p:txBody>
          <a:bodyPr>
            <a:normAutofit lnSpcReduction="10000"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오픈 소스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크로스 플랫폼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언어에 구애받지 않는 </a:t>
            </a:r>
            <a:r>
              <a:rPr lang="ko-KR" altLang="en-US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패키지 관리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 및 </a:t>
            </a:r>
            <a:r>
              <a:rPr lang="ko-KR" altLang="en-US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환경 관리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시스템</a:t>
            </a:r>
            <a:endParaRPr lang="en-US" dirty="0">
              <a:solidFill>
                <a:srgbClr val="222222"/>
              </a:solidFill>
              <a:latin typeface="Apple SD Gothic Neo"/>
            </a:endParaRPr>
          </a:p>
          <a:p>
            <a:r>
              <a:rPr lang="en-US" altLang="ko-KR" b="1" i="0" dirty="0">
                <a:solidFill>
                  <a:srgbClr val="222222"/>
                </a:solidFill>
                <a:effectLst/>
                <a:latin typeface="Apple SD Gothic Neo"/>
              </a:rPr>
              <a:t>Python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데이터 과학자들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이 직면 한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 SD Gothic Neo"/>
              </a:rPr>
              <a:t>어려운 패키지 관리 문제를 해결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하기 위해 개발</a:t>
            </a:r>
            <a:endParaRPr lang="en-US" dirty="0"/>
          </a:p>
          <a:p>
            <a:r>
              <a:rPr lang="ko-KR" altLang="en-US" dirty="0"/>
              <a:t>파이썬</a:t>
            </a:r>
            <a:r>
              <a:rPr lang="en-US" altLang="ko-KR" dirty="0"/>
              <a:t>(3.7)+</a:t>
            </a:r>
            <a:r>
              <a:rPr lang="ko-KR" altLang="en-US" dirty="0"/>
              <a:t>인터프리터</a:t>
            </a:r>
            <a:endParaRPr lang="en-US" dirty="0"/>
          </a:p>
          <a:p>
            <a:r>
              <a:rPr lang="ko-KR" altLang="en-US" dirty="0"/>
              <a:t>다양한 라이브러리</a:t>
            </a:r>
            <a:r>
              <a:rPr lang="en-US" altLang="ko-KR" dirty="0"/>
              <a:t>(</a:t>
            </a:r>
            <a:r>
              <a:rPr lang="ko-KR" altLang="en-US" dirty="0"/>
              <a:t>모듈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</a:t>
            </a:r>
            <a:r>
              <a:rPr lang="ko-KR" altLang="en-US" dirty="0"/>
              <a:t>명령어를 통한 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</a:rPr>
              <a:t>모듈관리</a:t>
            </a:r>
            <a:endParaRPr lang="en-US" altLang="ko-KR" b="1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ko-KR" altLang="en-US" dirty="0"/>
              <a:t>가상환경 </a:t>
            </a:r>
            <a:r>
              <a:rPr lang="en-US" altLang="ko-KR" dirty="0">
                <a:sym typeface="Wingdings" panose="05000000000000000000" pitchFamily="2" charset="2"/>
              </a:rPr>
              <a:t> AI, </a:t>
            </a:r>
            <a:r>
              <a:rPr lang="ko-KR" altLang="en-US" b="1" dirty="0">
                <a:solidFill>
                  <a:srgbClr val="C00000"/>
                </a:solidFill>
                <a:latin typeface="+mj-ea"/>
                <a:ea typeface="+mj-ea"/>
                <a:sym typeface="Wingdings" panose="05000000000000000000" pitchFamily="2" charset="2"/>
              </a:rPr>
              <a:t>패키지 관리</a:t>
            </a:r>
            <a:endParaRPr lang="en-US" altLang="ko-KR" b="1" dirty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ko-KR" dirty="0"/>
          </a:p>
        </p:txBody>
      </p:sp>
      <p:pic>
        <p:nvPicPr>
          <p:cNvPr id="7170" name="Picture 2" descr="vscode 이미지 검색결과">
            <a:extLst>
              <a:ext uri="{FF2B5EF4-FFF2-40B4-BE49-F238E27FC236}">
                <a16:creationId xmlns:a16="http://schemas.microsoft.com/office/drawing/2014/main" id="{44318549-6EAF-4C69-82E5-CE799921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102" y="3542815"/>
            <a:ext cx="2870936" cy="143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ython anaconda3 이미지 검색결과">
            <a:extLst>
              <a:ext uri="{FF2B5EF4-FFF2-40B4-BE49-F238E27FC236}">
                <a16:creationId xmlns:a16="http://schemas.microsoft.com/office/drawing/2014/main" id="{7B73566D-6830-4D54-BD0C-F31949CC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89" y="1076459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주피터 노트북 이미지 검색결과">
            <a:extLst>
              <a:ext uri="{FF2B5EF4-FFF2-40B4-BE49-F238E27FC236}">
                <a16:creationId xmlns:a16="http://schemas.microsoft.com/office/drawing/2014/main" id="{D1C61143-43D5-44FB-834D-7AEE386D7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872" y="3429000"/>
            <a:ext cx="1579856" cy="15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pyder python 이미지 검색결과">
            <a:extLst>
              <a:ext uri="{FF2B5EF4-FFF2-40B4-BE49-F238E27FC236}">
                <a16:creationId xmlns:a16="http://schemas.microsoft.com/office/drawing/2014/main" id="{204A1C5D-F82C-4359-80E6-7222305E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12" y="3398427"/>
            <a:ext cx="1579856" cy="15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45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5892-3F42-4AD7-92A9-DBDB6BE1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파이썬 사용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37292-8CBA-4FFF-B8A3-7AD0F3C47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78" y="0"/>
            <a:ext cx="11042043" cy="685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54416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52E0-2CD6-482A-A4C0-C79BE768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</a:rPr>
              <a:t>모듈</a:t>
            </a:r>
            <a:r>
              <a:rPr lang="en-US" altLang="ko-KR" b="1" dirty="0">
                <a:latin typeface="+mj-ea"/>
              </a:rPr>
              <a:t>(module)</a:t>
            </a:r>
            <a:r>
              <a:rPr lang="ko-KR" altLang="en-US" b="1" dirty="0">
                <a:latin typeface="+mj-ea"/>
              </a:rPr>
              <a:t>과 패키지</a:t>
            </a:r>
            <a:r>
              <a:rPr lang="en-US" altLang="ko-KR" b="1" dirty="0">
                <a:latin typeface="+mj-ea"/>
              </a:rPr>
              <a:t> (package)</a:t>
            </a:r>
            <a:endParaRPr lang="en-US" b="1" dirty="0">
              <a:latin typeface="+mj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68EB9-A5DC-4225-95E8-E803DC2F1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141537"/>
            <a:ext cx="89956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모듈이란</a:t>
            </a:r>
            <a:r>
              <a:rPr lang="en-US" altLang="ko-KR" sz="3200" b="1" dirty="0">
                <a:latin typeface="+mj-ea"/>
                <a:ea typeface="+mj-ea"/>
              </a:rPr>
              <a:t>?</a:t>
            </a:r>
          </a:p>
          <a:p>
            <a:endParaRPr lang="en-US" sz="100" dirty="0"/>
          </a:p>
          <a:p>
            <a:r>
              <a:rPr lang="ko-KR" altLang="en-US" dirty="0"/>
              <a:t>프로그램을 구성하는 독립적인 기능</a:t>
            </a:r>
            <a:r>
              <a:rPr lang="en-US" altLang="ko-KR" b="1" dirty="0"/>
              <a:t>(</a:t>
            </a:r>
            <a:r>
              <a:rPr lang="ko-KR" altLang="en-US" b="1" dirty="0"/>
              <a:t>소스코드 하나</a:t>
            </a:r>
            <a:r>
              <a:rPr lang="en-US" altLang="ko-KR" b="1" dirty="0"/>
              <a:t>)</a:t>
            </a:r>
          </a:p>
          <a:p>
            <a:endParaRPr lang="en-US" altLang="ko-KR" sz="100" dirty="0"/>
          </a:p>
          <a:p>
            <a:r>
              <a:rPr lang="ko-KR" altLang="en-US" b="1" dirty="0">
                <a:solidFill>
                  <a:srgbClr val="C00000"/>
                </a:solidFill>
              </a:rPr>
              <a:t>특정한 </a:t>
            </a:r>
            <a:r>
              <a:rPr lang="en-US" altLang="ko-KR" b="1" dirty="0">
                <a:solidFill>
                  <a:srgbClr val="C00000"/>
                </a:solidFill>
              </a:rPr>
              <a:t>/ </a:t>
            </a:r>
            <a:r>
              <a:rPr lang="ko-KR" altLang="en-US" b="1" dirty="0">
                <a:solidFill>
                  <a:srgbClr val="C00000"/>
                </a:solidFill>
              </a:rPr>
              <a:t>독립적</a:t>
            </a:r>
            <a:r>
              <a:rPr lang="ko-KR" altLang="en-US" dirty="0"/>
              <a:t>인 </a:t>
            </a:r>
            <a:r>
              <a:rPr lang="ko-KR" altLang="en-US" b="1" dirty="0"/>
              <a:t>기능</a:t>
            </a:r>
            <a:r>
              <a:rPr lang="ko-KR" altLang="en-US" dirty="0"/>
              <a:t>을 하는 소스코드</a:t>
            </a:r>
            <a:endParaRPr lang="en-US" altLang="ko-KR" dirty="0"/>
          </a:p>
          <a:p>
            <a:endParaRPr lang="en-US" altLang="ko-KR" sz="100" dirty="0"/>
          </a:p>
          <a:p>
            <a:pPr marL="0" indent="0">
              <a:buNone/>
            </a:pPr>
            <a:r>
              <a:rPr lang="ko-KR" altLang="en-US" sz="3200" b="1" dirty="0">
                <a:latin typeface="+mj-ea"/>
                <a:ea typeface="+mj-ea"/>
              </a:rPr>
              <a:t>패키지란</a:t>
            </a:r>
            <a:r>
              <a:rPr lang="en-US" altLang="ko-KR" sz="3200" b="1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endParaRPr lang="en-US" altLang="ko-KR" sz="100" dirty="0"/>
          </a:p>
          <a:p>
            <a:r>
              <a:rPr lang="ko-KR" altLang="en-US" b="1" dirty="0">
                <a:solidFill>
                  <a:srgbClr val="C00000"/>
                </a:solidFill>
              </a:rPr>
              <a:t>주제가 같은 모듈</a:t>
            </a:r>
            <a:r>
              <a:rPr lang="ko-KR" altLang="en-US" dirty="0"/>
              <a:t>을 모아 둔 것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A656DE-D13E-4022-BE33-301F0F01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8" y="0"/>
            <a:ext cx="6371303" cy="685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113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685CBB-7087-4600-B94A-A9829D51131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+mj-ea"/>
              </a:rPr>
              <a:t>모듈의 설치 </a:t>
            </a:r>
            <a:r>
              <a:rPr lang="en-US" altLang="ko-KR" b="1" dirty="0">
                <a:latin typeface="+mj-ea"/>
              </a:rPr>
              <a:t>- </a:t>
            </a:r>
            <a:r>
              <a:rPr lang="en-US" b="1" dirty="0" err="1">
                <a:latin typeface="+mj-ea"/>
              </a:rPr>
              <a:t>PyPI</a:t>
            </a:r>
            <a:r>
              <a:rPr lang="en-US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와 </a:t>
            </a:r>
            <a:r>
              <a:rPr lang="en-US" altLang="ko-KR" b="1" dirty="0">
                <a:latin typeface="+mj-ea"/>
              </a:rPr>
              <a:t>pip </a:t>
            </a:r>
            <a:r>
              <a:rPr lang="ko-KR" altLang="en-US" b="1" dirty="0">
                <a:latin typeface="+mj-ea"/>
              </a:rPr>
              <a:t>명령어</a:t>
            </a:r>
            <a:endParaRPr lang="en-US" b="1" dirty="0">
              <a:latin typeface="+mj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C069E3-F974-4599-88FF-3DF6DBE5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484" y="1983125"/>
            <a:ext cx="5433646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1" dirty="0">
                <a:solidFill>
                  <a:srgbClr val="C00000"/>
                </a:solidFill>
                <a:ea typeface="Noto Serif"/>
              </a:rPr>
              <a:t>Py</a:t>
            </a:r>
            <a:r>
              <a:rPr lang="en-US" altLang="en-US" sz="2800" b="1" dirty="0">
                <a:ea typeface="Noto Serif"/>
              </a:rPr>
              <a:t>thon </a:t>
            </a:r>
            <a:r>
              <a:rPr lang="en-US" altLang="en-US" sz="2800" b="1" dirty="0">
                <a:solidFill>
                  <a:srgbClr val="C00000"/>
                </a:solidFill>
                <a:ea typeface="Noto Serif"/>
              </a:rPr>
              <a:t>P</a:t>
            </a:r>
            <a:r>
              <a:rPr lang="en-US" altLang="en-US" sz="2800" b="1" dirty="0">
                <a:ea typeface="Noto Serif"/>
              </a:rPr>
              <a:t>ackage </a:t>
            </a:r>
            <a:r>
              <a:rPr lang="en-US" altLang="en-US" sz="2800" b="1" dirty="0">
                <a:solidFill>
                  <a:srgbClr val="C00000"/>
                </a:solidFill>
                <a:ea typeface="Noto Serif"/>
              </a:rPr>
              <a:t>I</a:t>
            </a:r>
            <a:r>
              <a:rPr lang="en-US" altLang="en-US" sz="2800" b="1" dirty="0">
                <a:ea typeface="Noto Serif"/>
              </a:rPr>
              <a:t>ndex</a:t>
            </a:r>
          </a:p>
          <a:p>
            <a:endParaRPr lang="en-US" altLang="en-US" sz="100" b="1" dirty="0">
              <a:ea typeface="Noto Serif"/>
            </a:endParaRPr>
          </a:p>
          <a:p>
            <a:r>
              <a:rPr lang="en-US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ea typeface="Noto Serif"/>
              </a:rPr>
              <a:t>       (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</a:t>
            </a:r>
            <a:r>
              <a:rPr lang="en-US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ea typeface="Noto Serif"/>
              </a:rPr>
              <a:t>)</a:t>
            </a:r>
          </a:p>
          <a:p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패키지들이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모여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있는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저장소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Noto Serif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sz="800" dirty="0">
              <a:solidFill>
                <a:srgbClr val="333333"/>
              </a:solidFill>
              <a:ea typeface="Noto Serif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2019년 3월 4일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기준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170,603개의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프로젝트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, 1,236,475개의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릴리즈가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존재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" dirty="0">
              <a:solidFill>
                <a:srgbClr val="333333"/>
              </a:solidFill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00" dirty="0">
              <a:solidFill>
                <a:srgbClr val="333333"/>
              </a:solidFill>
              <a:ea typeface="Noto Serif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pip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명령어로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패키지를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설치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및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삭제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업데이트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 </a:t>
            </a:r>
            <a:r>
              <a:rPr kumimoji="0" lang="ko-KR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Noto Serif"/>
              </a:rPr>
              <a:t>가능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B9872-2100-4CE1-9281-86C51EB6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96" y="1942423"/>
            <a:ext cx="5576460" cy="392065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45FCC-9E4A-4D93-B062-B0AB823E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871" y="1983125"/>
            <a:ext cx="5606029" cy="387994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94320-5E51-4723-BD74-572BE995F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6" y="766604"/>
            <a:ext cx="12157294" cy="532479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905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9D3F-B110-4196-AC90-E0A8CDE2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모듈</a:t>
            </a:r>
            <a:r>
              <a:rPr lang="en-US" altLang="ko-KR" b="1" dirty="0"/>
              <a:t>&amp;</a:t>
            </a:r>
            <a:r>
              <a:rPr lang="ko-KR" altLang="en-US" b="1" dirty="0"/>
              <a:t>패키지의 설치</a:t>
            </a:r>
            <a:r>
              <a:rPr lang="en-US" b="1" dirty="0"/>
              <a:t>- </a:t>
            </a:r>
            <a:r>
              <a:rPr lang="ko-KR" altLang="en-US" b="1" dirty="0"/>
              <a:t>수동설치</a:t>
            </a:r>
            <a:endParaRPr 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C069E3-F974-4599-88FF-3DF6DBE59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822" y="1072634"/>
            <a:ext cx="41540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32906-1C73-4F13-A560-6542D0D2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7" y="1956579"/>
            <a:ext cx="5627120" cy="3644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42EC9-8BE9-48D5-9AA3-A0A3E532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42" y="1956579"/>
            <a:ext cx="6004984" cy="3644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385EF-3175-4F32-BA78-E9391DB1BC7C}"/>
              </a:ext>
            </a:extLst>
          </p:cNvPr>
          <p:cNvSpPr/>
          <p:nvPr/>
        </p:nvSpPr>
        <p:spPr>
          <a:xfrm>
            <a:off x="4029075" y="2398197"/>
            <a:ext cx="4362450" cy="2909888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  <a:ea typeface="Noto Serif"/>
              </a:rPr>
              <a:t>모듈</a:t>
            </a:r>
            <a:r>
              <a:rPr lang="en-US" altLang="ko-KR" sz="2400" b="1" dirty="0">
                <a:solidFill>
                  <a:srgbClr val="C00000"/>
                </a:solidFill>
                <a:ea typeface="Noto Serif"/>
              </a:rPr>
              <a:t>/</a:t>
            </a:r>
            <a:r>
              <a:rPr lang="ko-KR" altLang="en-US" sz="2400" b="1" dirty="0">
                <a:solidFill>
                  <a:srgbClr val="C00000"/>
                </a:solidFill>
                <a:ea typeface="Noto Serif"/>
              </a:rPr>
              <a:t>패키지 설치시 주의점</a:t>
            </a:r>
            <a:endParaRPr lang="en-US" altLang="ko-KR" sz="2400" b="1" dirty="0">
              <a:solidFill>
                <a:srgbClr val="C00000"/>
              </a:solidFill>
              <a:ea typeface="Noto Serif"/>
            </a:endParaRPr>
          </a:p>
          <a:p>
            <a:pPr algn="ctr"/>
            <a:endParaRPr lang="en-US" altLang="ko-KR" sz="500" b="1" dirty="0">
              <a:solidFill>
                <a:srgbClr val="C00000"/>
              </a:solidFill>
              <a:ea typeface="Noto Serif"/>
            </a:endParaRPr>
          </a:p>
          <a:p>
            <a:pPr algn="ctr"/>
            <a:endParaRPr lang="en-US" altLang="ko-KR" sz="100" b="1" dirty="0">
              <a:solidFill>
                <a:srgbClr val="C00000"/>
              </a:solidFill>
              <a:ea typeface="Noto Serif"/>
            </a:endParaRPr>
          </a:p>
          <a:p>
            <a:pPr algn="ctr"/>
            <a:endParaRPr lang="en-US" altLang="ko-KR" sz="100" b="1" dirty="0">
              <a:solidFill>
                <a:srgbClr val="C00000"/>
              </a:solidFill>
              <a:ea typeface="Noto Serif"/>
            </a:endParaRPr>
          </a:p>
          <a:p>
            <a:pPr algn="ctr"/>
            <a:endParaRPr lang="en-US" altLang="ko-KR" sz="100" b="1" dirty="0">
              <a:solidFill>
                <a:srgbClr val="C00000"/>
              </a:solidFill>
              <a:ea typeface="Noto Serif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설치파일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or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rPr>
              <a:t>모듈 자체의 결함</a:t>
            </a:r>
            <a:endParaRPr lang="en-US" altLang="ko-KR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5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100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100" dirty="0">
              <a:solidFill>
                <a:srgbClr val="337AB7"/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1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의존성 문제</a:t>
            </a:r>
            <a:endParaRPr lang="en-US" altLang="ko-KR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sz="5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모듈 버젼 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다른 모듈 필요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chemeClr val="bg2">
                    <a:lumMod val="90000"/>
                  </a:schemeClr>
                </a:solidFill>
                <a:sym typeface="Wingdings" panose="05000000000000000000" pitchFamily="2" charset="2"/>
              </a:rPr>
              <a:t>basemap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바이너리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chemeClr val="bg2">
                    <a:lumMod val="90000"/>
                  </a:schemeClr>
                </a:solidFill>
                <a:sym typeface="Wingdings" panose="05000000000000000000" pitchFamily="2" charset="2"/>
              </a:rPr>
              <a:t>PyEMD</a:t>
            </a:r>
            <a:endParaRPr lang="en-US" altLang="ko-KR" dirty="0">
              <a:solidFill>
                <a:schemeClr val="bg2">
                  <a:lumMod val="90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0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F1C1-5405-4F5E-AAA8-1F5F4698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목차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8D46-6259-45E9-A807-6755BAEF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86450" cy="435133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파이썬 프로젝트 목표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파이썬의 특징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파이썬 설치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모듈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패키지란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모듈 설치 </a:t>
            </a:r>
            <a:r>
              <a:rPr lang="en-US" altLang="ko-KR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PyPI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pip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해양자료 처리를 위한 모듈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</a:t>
            </a:r>
            <a:endParaRPr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buFont typeface="+mj-lt"/>
              <a:buAutoNum type="romanLcPeriod"/>
            </a:pP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가상환경이란</a:t>
            </a:r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571500" indent="-571500">
              <a:buFont typeface="+mj-lt"/>
              <a:buAutoNum type="romanLcPeriod"/>
            </a:pPr>
            <a:endParaRPr 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098" name="Picture 2" descr="python 이미지 검색결과">
            <a:extLst>
              <a:ext uri="{FF2B5EF4-FFF2-40B4-BE49-F238E27FC236}">
                <a16:creationId xmlns:a16="http://schemas.microsoft.com/office/drawing/2014/main" id="{A0F1F8FA-5742-4E16-88FF-42786DAA1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1295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2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388C11D-9BA3-41EA-92DF-0A26BF3BFEB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모듈</a:t>
            </a:r>
            <a:r>
              <a:rPr lang="en-US" altLang="ko-KR" b="1" dirty="0"/>
              <a:t>&amp;</a:t>
            </a:r>
            <a:r>
              <a:rPr lang="ko-KR" altLang="en-US" b="1" dirty="0"/>
              <a:t>패키지의 설치</a:t>
            </a:r>
            <a:r>
              <a:rPr lang="en-US" b="1" dirty="0"/>
              <a:t>- </a:t>
            </a:r>
            <a:r>
              <a:rPr lang="ko-KR" altLang="en-US" b="1" dirty="0"/>
              <a:t>패키지의 작동 방식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193090-9C77-43CB-9043-9CC23822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02"/>
            <a:ext cx="12096750" cy="6371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3C55E3-FA0D-491A-8575-B6669AB5C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48" y="2242007"/>
            <a:ext cx="4187572" cy="2945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EBFDF-629C-444D-A6CA-5C1B09EA12FB}"/>
              </a:ext>
            </a:extLst>
          </p:cNvPr>
          <p:cNvSpPr/>
          <p:nvPr/>
        </p:nvSpPr>
        <p:spPr>
          <a:xfrm>
            <a:off x="1285875" y="762000"/>
            <a:ext cx="7639050" cy="561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5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82B37A-5B01-4A41-90C5-74158D95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1"/>
            <a:ext cx="12192000" cy="6168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6370A-BB06-4730-B9E3-79CF5A95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407" y="2001881"/>
            <a:ext cx="4187952" cy="3407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68FACF-CF81-4369-959D-238E9D2DFCDE}"/>
              </a:ext>
            </a:extLst>
          </p:cNvPr>
          <p:cNvSpPr/>
          <p:nvPr/>
        </p:nvSpPr>
        <p:spPr>
          <a:xfrm>
            <a:off x="1285875" y="762000"/>
            <a:ext cx="8801100" cy="5619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F88141-42C8-4FDB-A200-90B6AB618203}"/>
              </a:ext>
            </a:extLst>
          </p:cNvPr>
          <p:cNvSpPr/>
          <p:nvPr/>
        </p:nvSpPr>
        <p:spPr>
          <a:xfrm>
            <a:off x="9129712" y="556930"/>
            <a:ext cx="700088" cy="97211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51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D294CE-0C5C-42E5-B54F-EE0BDEFC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98" y="0"/>
            <a:ext cx="5840797" cy="4395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E1844C-690E-4E7B-881F-31B7A99A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699" y="-234176"/>
            <a:ext cx="6389302" cy="7092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F1874-1863-4E51-A87A-4F4BBFFAE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26579"/>
            <a:ext cx="5802698" cy="45314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632950-4D35-4E3B-867F-EF453EC3061B}"/>
              </a:ext>
            </a:extLst>
          </p:cNvPr>
          <p:cNvSpPr/>
          <p:nvPr/>
        </p:nvSpPr>
        <p:spPr>
          <a:xfrm>
            <a:off x="5286825" y="118872"/>
            <a:ext cx="356616" cy="35661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BC7A22-1F89-4180-89C9-6CA836486146}"/>
              </a:ext>
            </a:extLst>
          </p:cNvPr>
          <p:cNvSpPr/>
          <p:nvPr/>
        </p:nvSpPr>
        <p:spPr>
          <a:xfrm>
            <a:off x="5286825" y="2445451"/>
            <a:ext cx="356616" cy="35661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B84742-B3E7-4BFA-B775-ECC8FFB83E90}"/>
              </a:ext>
            </a:extLst>
          </p:cNvPr>
          <p:cNvSpPr/>
          <p:nvPr/>
        </p:nvSpPr>
        <p:spPr>
          <a:xfrm>
            <a:off x="11725495" y="85419"/>
            <a:ext cx="356616" cy="35661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1179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F1137C7-ECC5-4572-8446-A6480045A461}"/>
              </a:ext>
            </a:extLst>
          </p:cNvPr>
          <p:cNvSpPr/>
          <p:nvPr/>
        </p:nvSpPr>
        <p:spPr>
          <a:xfrm>
            <a:off x="950912" y="5429250"/>
            <a:ext cx="4956175" cy="747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95980-ED12-4234-AA03-CCD79749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</a:t>
            </a:r>
            <a:r>
              <a:rPr lang="ko-KR" altLang="en-US" b="1" dirty="0"/>
              <a:t> </a:t>
            </a:r>
            <a:r>
              <a:rPr lang="en-US" altLang="ko-KR" b="1" dirty="0"/>
              <a:t>install &amp; </a:t>
            </a:r>
            <a:r>
              <a:rPr lang="en-US" altLang="ko-KR" b="1" dirty="0" err="1"/>
              <a:t>Conda</a:t>
            </a:r>
            <a:r>
              <a:rPr lang="en-US" altLang="ko-KR" b="1" dirty="0"/>
              <a:t> install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BD12F-4523-4FA1-B7A5-CAEFD2ADE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35" y="1159654"/>
            <a:ext cx="518160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3200" b="1" dirty="0" err="1">
                <a:latin typeface="+mj-ea"/>
                <a:ea typeface="+mj-ea"/>
              </a:rPr>
              <a:t>Conda</a:t>
            </a:r>
            <a:r>
              <a:rPr lang="en-US" sz="3200" b="1" dirty="0">
                <a:latin typeface="+mj-ea"/>
                <a:ea typeface="+mj-ea"/>
              </a:rPr>
              <a:t> </a:t>
            </a:r>
            <a:r>
              <a:rPr lang="ko-KR" altLang="en-US" sz="3200" b="1" dirty="0">
                <a:latin typeface="+mj-ea"/>
                <a:ea typeface="+mj-ea"/>
              </a:rPr>
              <a:t>명령어</a:t>
            </a:r>
            <a:endParaRPr lang="en-US" altLang="ko-KR" sz="32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5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00" b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sz="100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n-ea"/>
              </a:rPr>
              <a:t>패키지 설치 </a:t>
            </a:r>
            <a:r>
              <a:rPr lang="en-US" altLang="ko-KR" b="1" dirty="0">
                <a:latin typeface="+mn-ea"/>
              </a:rPr>
              <a:t>&amp; </a:t>
            </a:r>
            <a:r>
              <a:rPr lang="ko-KR" altLang="en-US" b="1" dirty="0">
                <a:latin typeface="+mn-ea"/>
              </a:rPr>
              <a:t>가상황경 설정</a:t>
            </a:r>
            <a:endParaRPr lang="en-US" b="1" dirty="0">
              <a:latin typeface="+mn-e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1DF1B-08C0-473D-8E05-6AD3BBA1DD93}"/>
              </a:ext>
            </a:extLst>
          </p:cNvPr>
          <p:cNvSpPr/>
          <p:nvPr/>
        </p:nvSpPr>
        <p:spPr>
          <a:xfrm>
            <a:off x="1156323" y="2177440"/>
            <a:ext cx="5228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https://www.anaconda.com/understanding-conda-and-pip/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298CD-5B64-49FF-B974-B6EFA676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24" y="1528796"/>
            <a:ext cx="5677920" cy="4795804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9C7522-0336-49DC-AF32-1A83F5113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66412"/>
              </p:ext>
            </p:extLst>
          </p:nvPr>
        </p:nvGraphicFramePr>
        <p:xfrm>
          <a:off x="950912" y="4021397"/>
          <a:ext cx="4956175" cy="1761330"/>
        </p:xfrm>
        <a:graphic>
          <a:graphicData uri="http://schemas.openxmlformats.org/drawingml/2006/table">
            <a:tbl>
              <a:tblPr/>
              <a:tblGrid>
                <a:gridCol w="1992032">
                  <a:extLst>
                    <a:ext uri="{9D8B030D-6E8A-4147-A177-3AD203B41FA5}">
                      <a16:colId xmlns:a16="http://schemas.microsoft.com/office/drawing/2014/main" val="3903762969"/>
                    </a:ext>
                  </a:extLst>
                </a:gridCol>
                <a:gridCol w="2964143">
                  <a:extLst>
                    <a:ext uri="{9D8B030D-6E8A-4147-A177-3AD203B41FA5}">
                      <a16:colId xmlns:a16="http://schemas.microsoft.com/office/drawing/2014/main" val="3998355544"/>
                    </a:ext>
                  </a:extLst>
                </a:gridCol>
              </a:tblGrid>
              <a:tr h="3522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기능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명령어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66987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패키지 설치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conda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install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numpy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436711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특정버전 설치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conda</a:t>
                      </a:r>
                      <a:r>
                        <a:rPr lang="en-US" sz="18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 install </a:t>
                      </a:r>
                      <a:r>
                        <a:rPr lang="en-US" sz="1800" b="0" i="0" u="none" strike="noStrike" dirty="0" err="1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numpy</a:t>
                      </a:r>
                      <a:r>
                        <a:rPr lang="en-US" sz="1800" b="0" i="0" u="none" strike="noStrike" dirty="0">
                          <a:solidFill>
                            <a:srgbClr val="3A3838"/>
                          </a:solidFill>
                          <a:effectLst/>
                          <a:latin typeface="Calibri" panose="020F0502020204030204" pitchFamily="34" charset="0"/>
                        </a:rPr>
                        <a:t>=1.10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509477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패키지 제거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conda</a:t>
                      </a:r>
                      <a:r>
                        <a:rPr lang="en-US" sz="1800" b="0" i="0" u="none" strike="noStrike" dirty="0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 remove </a:t>
                      </a:r>
                      <a:r>
                        <a:rPr lang="en-US" sz="1800" b="0" i="0" u="none" strike="noStrike" dirty="0" err="1">
                          <a:solidFill>
                            <a:srgbClr val="757171"/>
                          </a:solidFill>
                          <a:effectLst/>
                          <a:latin typeface="Calibri" panose="020F0502020204030204" pitchFamily="34" charset="0"/>
                        </a:rPr>
                        <a:t>numpy</a:t>
                      </a:r>
                      <a:endParaRPr lang="en-US" sz="1800" b="0" i="0" u="none" strike="noStrike" dirty="0">
                        <a:solidFill>
                          <a:srgbClr val="75717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285750"/>
                  </a:ext>
                </a:extLst>
              </a:tr>
              <a:tr h="35226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solidFill>
                            <a:srgbClr val="ACB9CA"/>
                          </a:solidFill>
                          <a:effectLst/>
                          <a:latin typeface="Calibri" panose="020F0502020204030204" pitchFamily="34" charset="0"/>
                        </a:rPr>
                        <a:t>패키지 업데이트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ACB9CA"/>
                          </a:solidFill>
                          <a:effectLst/>
                          <a:latin typeface="Calibri" panose="020F0502020204030204" pitchFamily="34" charset="0"/>
                        </a:rPr>
                        <a:t>conda</a:t>
                      </a:r>
                      <a:r>
                        <a:rPr lang="en-US" sz="1800" b="0" i="0" u="none" strike="noStrike" dirty="0">
                          <a:solidFill>
                            <a:srgbClr val="ACB9CA"/>
                          </a:solidFill>
                          <a:effectLst/>
                          <a:latin typeface="Calibri" panose="020F0502020204030204" pitchFamily="34" charset="0"/>
                        </a:rPr>
                        <a:t> update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3953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3FD2F981-8DE4-42BA-953B-F9DF8A290536}"/>
              </a:ext>
            </a:extLst>
          </p:cNvPr>
          <p:cNvSpPr/>
          <p:nvPr/>
        </p:nvSpPr>
        <p:spPr>
          <a:xfrm>
            <a:off x="3152775" y="5943600"/>
            <a:ext cx="95250" cy="762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DF3288-9A1C-45B3-9111-5658A35C0B28}"/>
              </a:ext>
            </a:extLst>
          </p:cNvPr>
          <p:cNvSpPr/>
          <p:nvPr/>
        </p:nvSpPr>
        <p:spPr>
          <a:xfrm>
            <a:off x="3152775" y="6115050"/>
            <a:ext cx="95250" cy="762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1AF11D-596C-463F-B1DA-E9F536B172A3}"/>
              </a:ext>
            </a:extLst>
          </p:cNvPr>
          <p:cNvSpPr/>
          <p:nvPr/>
        </p:nvSpPr>
        <p:spPr>
          <a:xfrm>
            <a:off x="3152775" y="5791200"/>
            <a:ext cx="95250" cy="762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75492B-CF23-4AE2-A0EE-479061C5D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99" y="0"/>
            <a:ext cx="8101976" cy="684326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426182-8C1F-45A9-A75D-BBEA68655DB5}"/>
              </a:ext>
            </a:extLst>
          </p:cNvPr>
          <p:cNvSpPr/>
          <p:nvPr/>
        </p:nvSpPr>
        <p:spPr>
          <a:xfrm>
            <a:off x="3248025" y="355288"/>
            <a:ext cx="1362075" cy="27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286BE-BBE8-49B8-A79B-46703E8BC9C3}"/>
              </a:ext>
            </a:extLst>
          </p:cNvPr>
          <p:cNvSpPr/>
          <p:nvPr/>
        </p:nvSpPr>
        <p:spPr>
          <a:xfrm>
            <a:off x="3324225" y="996548"/>
            <a:ext cx="1514475" cy="276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F2BEA5-C63A-4B9E-BD1E-5F596B54F101}"/>
              </a:ext>
            </a:extLst>
          </p:cNvPr>
          <p:cNvSpPr/>
          <p:nvPr/>
        </p:nvSpPr>
        <p:spPr>
          <a:xfrm>
            <a:off x="1885951" y="1197378"/>
            <a:ext cx="1302686" cy="70832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936BB6-F3EF-4EE4-8A46-EE2D0DED0ACF}"/>
              </a:ext>
            </a:extLst>
          </p:cNvPr>
          <p:cNvSpPr/>
          <p:nvPr/>
        </p:nvSpPr>
        <p:spPr>
          <a:xfrm>
            <a:off x="1885951" y="3239654"/>
            <a:ext cx="4451973" cy="152329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52E0-2CD6-482A-A4C0-C79BE768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모듈</a:t>
            </a:r>
            <a:r>
              <a:rPr lang="en-US" altLang="ko-KR" b="1" dirty="0"/>
              <a:t>(module)</a:t>
            </a:r>
            <a:r>
              <a:rPr lang="ko-KR" altLang="en-US" b="1" dirty="0"/>
              <a:t>과 패키지</a:t>
            </a:r>
            <a:r>
              <a:rPr lang="en-US" altLang="ko-KR" b="1" dirty="0"/>
              <a:t> (package)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A8532-A9A7-4852-AB18-049FFF041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2049" y="1939925"/>
            <a:ext cx="10431379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3200" b="1" dirty="0"/>
              <a:t>모듈과 패키지를 관리하는 중앙이 없음</a:t>
            </a:r>
            <a:endParaRPr lang="en-US" altLang="ko-KR" sz="3200" b="1" dirty="0"/>
          </a:p>
          <a:p>
            <a:endParaRPr lang="en-US" altLang="ko-KR" sz="100" dirty="0"/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같은 기능</a:t>
            </a:r>
            <a:r>
              <a:rPr lang="ko-KR" altLang="en-US" dirty="0">
                <a:sym typeface="Wingdings" panose="05000000000000000000" pitchFamily="2" charset="2"/>
              </a:rPr>
              <a:t>을 하는 패키지 존재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à"/>
            </a:pPr>
            <a:endParaRPr lang="en-US" sz="100" dirty="0"/>
          </a:p>
          <a:p>
            <a:pPr>
              <a:buFont typeface="Wingdings" panose="05000000000000000000" pitchFamily="2" charset="2"/>
              <a:buChar char="à"/>
            </a:pPr>
            <a:endParaRPr lang="en-US" altLang="ko-KR" sz="100" dirty="0"/>
          </a:p>
          <a:p>
            <a:pPr marL="0" indent="0">
              <a:buNone/>
            </a:pPr>
            <a:r>
              <a:rPr lang="en-US" b="1" dirty="0"/>
              <a:t>Ex)</a:t>
            </a:r>
            <a:r>
              <a:rPr lang="en-US" i="1" dirty="0" err="1"/>
              <a:t>PyExcelerate</a:t>
            </a:r>
            <a:r>
              <a:rPr lang="en-US" i="1" dirty="0"/>
              <a:t> , </a:t>
            </a:r>
            <a:r>
              <a:rPr lang="en-US" i="1" dirty="0" err="1"/>
              <a:t>XlsxWriter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       </a:t>
            </a:r>
            <a:r>
              <a:rPr lang="en-US" i="1" dirty="0" err="1"/>
              <a:t>OpenPyXL</a:t>
            </a:r>
            <a:r>
              <a:rPr lang="en-US" i="1" dirty="0"/>
              <a:t>, </a:t>
            </a:r>
            <a:r>
              <a:rPr lang="en-US" i="1" dirty="0" err="1"/>
              <a:t>xlwr</a:t>
            </a:r>
            <a:r>
              <a:rPr lang="en-US" i="1" dirty="0"/>
              <a:t>/</a:t>
            </a:r>
            <a:r>
              <a:rPr lang="en-US" i="1" dirty="0" err="1"/>
              <a:t>xlrd</a:t>
            </a:r>
            <a:r>
              <a:rPr lang="en-US" i="1" dirty="0"/>
              <a:t> </a:t>
            </a:r>
          </a:p>
          <a:p>
            <a:pPr marL="0" indent="0">
              <a:buNone/>
            </a:pPr>
            <a:r>
              <a:rPr lang="en-US" i="1" dirty="0"/>
              <a:t>       pandas</a:t>
            </a:r>
            <a:r>
              <a:rPr lang="ko-KR" altLang="en-US" i="1" dirty="0"/>
              <a:t>의 </a:t>
            </a:r>
            <a:r>
              <a:rPr lang="en-US" altLang="ko-KR" i="1" dirty="0" err="1"/>
              <a:t>read_excel</a:t>
            </a:r>
            <a:r>
              <a:rPr lang="en-US" altLang="ko-KR" i="1" dirty="0"/>
              <a:t> </a:t>
            </a:r>
            <a:r>
              <a:rPr lang="ko-KR" altLang="en-US" i="1" dirty="0"/>
              <a:t>모듈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5267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65B6-1758-4687-9661-1B5093F9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44" y="422446"/>
            <a:ext cx="10515600" cy="1325563"/>
          </a:xfrm>
        </p:spPr>
        <p:txBody>
          <a:bodyPr/>
          <a:lstStyle/>
          <a:p>
            <a:r>
              <a:rPr lang="ko-KR" altLang="en-US" b="1" dirty="0"/>
              <a:t>묘듈 소계 </a:t>
            </a:r>
            <a:r>
              <a:rPr lang="en-US" altLang="ko-KR" b="1" dirty="0"/>
              <a:t>- </a:t>
            </a:r>
            <a:r>
              <a:rPr lang="ko-KR" altLang="en-US" b="1" dirty="0">
                <a:latin typeface="+mj-ea"/>
              </a:rPr>
              <a:t>대기업</a:t>
            </a:r>
            <a:endParaRPr lang="en-US" b="1" dirty="0"/>
          </a:p>
        </p:txBody>
      </p:sp>
      <p:pic>
        <p:nvPicPr>
          <p:cNvPr id="1026" name="Picture 2" descr="python pandas 이미지 검색결과">
            <a:extLst>
              <a:ext uri="{FF2B5EF4-FFF2-40B4-BE49-F238E27FC236}">
                <a16:creationId xmlns:a16="http://schemas.microsoft.com/office/drawing/2014/main" id="{4ED3673E-E804-4D5F-B61D-9A972B05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56" y="2157411"/>
            <a:ext cx="2277528" cy="11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matplotlib 이미지 검색결과">
            <a:extLst>
              <a:ext uri="{FF2B5EF4-FFF2-40B4-BE49-F238E27FC236}">
                <a16:creationId xmlns:a16="http://schemas.microsoft.com/office/drawing/2014/main" id="{EE06A4AE-6149-4DE8-988B-6A8DDF79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21" y="3493340"/>
            <a:ext cx="4208329" cy="72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numpy 이미지 검색결과">
            <a:extLst>
              <a:ext uri="{FF2B5EF4-FFF2-40B4-BE49-F238E27FC236}">
                <a16:creationId xmlns:a16="http://schemas.microsoft.com/office/drawing/2014/main" id="{C5ECEAC5-B12B-403C-AC25-801EF9A4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785" y="4462350"/>
            <a:ext cx="2107793" cy="83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scipy 이미지 검색결과">
            <a:extLst>
              <a:ext uri="{FF2B5EF4-FFF2-40B4-BE49-F238E27FC236}">
                <a16:creationId xmlns:a16="http://schemas.microsoft.com/office/drawing/2014/main" id="{F45788EB-B45D-4881-A357-ECBBDEE5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056" y="4488862"/>
            <a:ext cx="2107792" cy="8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714151-0EEC-41EF-BA3B-9EE9804915A4}"/>
              </a:ext>
            </a:extLst>
          </p:cNvPr>
          <p:cNvSpPr/>
          <p:nvPr/>
        </p:nvSpPr>
        <p:spPr>
          <a:xfrm>
            <a:off x="7342913" y="3176731"/>
            <a:ext cx="30903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https://www.scipy.org/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https://numpy.org/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r>
              <a:rPr lang="en-US" sz="1600" dirty="0">
                <a:solidFill>
                  <a:schemeClr val="tx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</a:t>
            </a:r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34" name="Picture 10" descr="tensorflow 이미지 검색결과">
            <a:extLst>
              <a:ext uri="{FF2B5EF4-FFF2-40B4-BE49-F238E27FC236}">
                <a16:creationId xmlns:a16="http://schemas.microsoft.com/office/drawing/2014/main" id="{AE796466-1A82-47A5-A7A1-427EFDAE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0" y="2077360"/>
            <a:ext cx="1516710" cy="12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0A0E1-166A-41AB-8E26-EE8445C8A212}"/>
              </a:ext>
            </a:extLst>
          </p:cNvPr>
          <p:cNvSpPr txBox="1"/>
          <p:nvPr/>
        </p:nvSpPr>
        <p:spPr>
          <a:xfrm>
            <a:off x="6455664" y="2077360"/>
            <a:ext cx="5343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파이썬 라이브러리의 한 축을 담당</a:t>
            </a:r>
            <a:endParaRPr lang="en-US" altLang="ko-KR" sz="2800" b="1" dirty="0">
              <a:latin typeface="+mj-ea"/>
              <a:ea typeface="+mj-ea"/>
            </a:endParaRPr>
          </a:p>
          <a:p>
            <a:pPr algn="r"/>
            <a:endParaRPr lang="en-US" sz="2800" b="1" dirty="0">
              <a:latin typeface="+mj-ea"/>
              <a:ea typeface="+mj-ea"/>
            </a:endParaRPr>
          </a:p>
          <a:p>
            <a:endParaRPr 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2183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pandas 이미지 검색결과">
            <a:extLst>
              <a:ext uri="{FF2B5EF4-FFF2-40B4-BE49-F238E27FC236}">
                <a16:creationId xmlns:a16="http://schemas.microsoft.com/office/drawing/2014/main" id="{A6F7A345-4996-42FB-8273-C6A166CF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6" y="147492"/>
            <a:ext cx="1722121" cy="227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F5981-AFF8-4718-9FF0-D1C4C41C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226" y="3143882"/>
            <a:ext cx="2790825" cy="3267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AC85B-1591-4EAA-8FEB-1D5B6783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171" y="256069"/>
            <a:ext cx="6877050" cy="2343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A727B9-CE52-4651-A524-9A9A23017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029" y="2952908"/>
            <a:ext cx="5272670" cy="3649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BB7F7-F405-43A9-926E-1BB9D49ED1BE}"/>
              </a:ext>
            </a:extLst>
          </p:cNvPr>
          <p:cNvSpPr/>
          <p:nvPr/>
        </p:nvSpPr>
        <p:spPr>
          <a:xfrm>
            <a:off x="3685170" y="1347897"/>
            <a:ext cx="5349101" cy="3437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9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umpy logo 이미지 검색결과">
            <a:extLst>
              <a:ext uri="{FF2B5EF4-FFF2-40B4-BE49-F238E27FC236}">
                <a16:creationId xmlns:a16="http://schemas.microsoft.com/office/drawing/2014/main" id="{751CFE9D-2E08-46AD-B6AB-CBCC06607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63" y="427966"/>
            <a:ext cx="2102847" cy="224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7AA1F-7AF1-411B-8683-1577FA6F3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27" y="221515"/>
            <a:ext cx="5440109" cy="348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2E659-8577-454E-A0D2-97B1E760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3" y="3959133"/>
            <a:ext cx="6686550" cy="240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DF3A6-45C0-4852-B8BD-BFCA6AB00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543" y="4191347"/>
            <a:ext cx="2847975" cy="23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003744-883C-47B6-828D-B7D5493E80A9}"/>
              </a:ext>
            </a:extLst>
          </p:cNvPr>
          <p:cNvSpPr/>
          <p:nvPr/>
        </p:nvSpPr>
        <p:spPr>
          <a:xfrm>
            <a:off x="2297151" y="4191347"/>
            <a:ext cx="1237786" cy="15236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5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cipy logo 이미지 검색결과">
            <a:extLst>
              <a:ext uri="{FF2B5EF4-FFF2-40B4-BE49-F238E27FC236}">
                <a16:creationId xmlns:a16="http://schemas.microsoft.com/office/drawing/2014/main" id="{EA6C47EC-11D8-4AD2-AAF3-4213252D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6" y="117441"/>
            <a:ext cx="2613112" cy="24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B9D06-976F-42DE-946E-8B3B85D8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2" y="2735461"/>
            <a:ext cx="3334667" cy="3819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python scipy 이미지 검색결과">
            <a:extLst>
              <a:ext uri="{FF2B5EF4-FFF2-40B4-BE49-F238E27FC236}">
                <a16:creationId xmlns:a16="http://schemas.microsoft.com/office/drawing/2014/main" id="{85D4D2F9-45A1-4F1F-8DBF-47FCA1DA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975" y="1559051"/>
            <a:ext cx="5172075" cy="3086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98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matplotlib ㅣㅐ해 이미지 검색결과">
            <a:extLst>
              <a:ext uri="{FF2B5EF4-FFF2-40B4-BE49-F238E27FC236}">
                <a16:creationId xmlns:a16="http://schemas.microsoft.com/office/drawing/2014/main" id="{BFE43D4F-32F0-4746-AFB0-63CF1EC6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31" y="320142"/>
            <a:ext cx="2113309" cy="21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3BA20B-B432-4239-8BA3-5E5177D8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86" y="3429000"/>
            <a:ext cx="3012831" cy="3012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D0C30-F0F5-461D-895B-6DC3B8F37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554" y="543166"/>
            <a:ext cx="3382279" cy="2605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C5B08-1F0E-4246-837F-6970DAAFC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285" y="3429000"/>
            <a:ext cx="3920636" cy="3122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C8A1A0-7B67-4365-858C-A8BBD8004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175" y="543166"/>
            <a:ext cx="4011123" cy="262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8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F1C1-5405-4F5E-AAA8-1F5F4698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+mj-ea"/>
              </a:rPr>
              <a:t>파이썬 프로젝트</a:t>
            </a:r>
            <a:endParaRPr lang="en-US" b="1" dirty="0"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D8D46-6259-45E9-A807-6755BAEFC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1283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b="1" dirty="0">
                <a:latin typeface="+mj-ea"/>
                <a:ea typeface="+mj-ea"/>
              </a:rPr>
              <a:t>목표</a:t>
            </a:r>
            <a:endParaRPr lang="en-US" altLang="ko-KR" b="1" dirty="0">
              <a:latin typeface="+mj-ea"/>
              <a:ea typeface="+mj-ea"/>
            </a:endParaRPr>
          </a:p>
          <a:p>
            <a:endParaRPr lang="en-US" altLang="ko-KR" sz="100" b="1" dirty="0"/>
          </a:p>
          <a:p>
            <a:r>
              <a:rPr lang="ko-KR" altLang="en-US" i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파이썬의 이해와 기본적인 프로그래밍</a:t>
            </a:r>
            <a:endParaRPr lang="en-US" altLang="ko-KR" i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r>
              <a:rPr lang="ko-KR" altLang="en-US" i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해양 기상 자료처리를 위한 파이썬</a:t>
            </a:r>
            <a:endParaRPr lang="en-US" altLang="ko-KR" i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r>
              <a:rPr lang="ko-KR" altLang="en-US" i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인공지능을 위한 파이썬</a:t>
            </a:r>
            <a:endParaRPr lang="en-US" altLang="ko-KR" i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ko-KR" altLang="en-US" b="1" dirty="0">
                <a:latin typeface="+mj-ea"/>
                <a:ea typeface="+mj-ea"/>
              </a:rPr>
              <a:t>형식</a:t>
            </a:r>
            <a:endParaRPr lang="en-US" altLang="ko-KR" b="1" dirty="0">
              <a:latin typeface="+mj-ea"/>
              <a:ea typeface="+mj-ea"/>
            </a:endParaRPr>
          </a:p>
          <a:p>
            <a:endParaRPr lang="en-US" altLang="ko-KR" sz="100" dirty="0"/>
          </a:p>
          <a:p>
            <a:r>
              <a:rPr lang="en-US" altLang="ko-KR" dirty="0"/>
              <a:t>PPT &amp; example.py</a:t>
            </a:r>
            <a:endParaRPr lang="en-US" dirty="0"/>
          </a:p>
          <a:p>
            <a:endParaRPr lang="en-US" altLang="ko-KR" sz="100" dirty="0"/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파편화 되있는 정보들 정리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E58BF-BC5B-47B7-8A8C-CEC5ECEA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533" y="884404"/>
            <a:ext cx="3415292" cy="5089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7210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ensorflow 이미지 검색결과">
            <a:extLst>
              <a:ext uri="{FF2B5EF4-FFF2-40B4-BE49-F238E27FC236}">
                <a16:creationId xmlns:a16="http://schemas.microsoft.com/office/drawing/2014/main" id="{AE796466-1A82-47A5-A7A1-427EFDAE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97"/>
            <a:ext cx="2225298" cy="18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8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eras 이미지 검색결과">
            <a:extLst>
              <a:ext uri="{FF2B5EF4-FFF2-40B4-BE49-F238E27FC236}">
                <a16:creationId xmlns:a16="http://schemas.microsoft.com/office/drawing/2014/main" id="{D17CAB7F-CA81-43A9-94D7-66653948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074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65B6-1758-4687-9661-1B5093F9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44" y="422446"/>
            <a:ext cx="10515600" cy="1325563"/>
          </a:xfrm>
        </p:spPr>
        <p:txBody>
          <a:bodyPr/>
          <a:lstStyle/>
          <a:p>
            <a:r>
              <a:rPr lang="ko-KR" altLang="en-US" b="1" dirty="0"/>
              <a:t>묘듈 소계 </a:t>
            </a:r>
            <a:r>
              <a:rPr lang="en-US" altLang="ko-KR" b="1" dirty="0"/>
              <a:t>- </a:t>
            </a:r>
            <a:r>
              <a:rPr lang="ko-KR" altLang="en-US" b="1" dirty="0">
                <a:latin typeface="+mj-ea"/>
              </a:rPr>
              <a:t>중견기업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0A0E1-166A-41AB-8E26-EE8445C8A212}"/>
              </a:ext>
            </a:extLst>
          </p:cNvPr>
          <p:cNvSpPr txBox="1"/>
          <p:nvPr/>
        </p:nvSpPr>
        <p:spPr>
          <a:xfrm>
            <a:off x="6455664" y="2077360"/>
            <a:ext cx="5343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ko-KR" altLang="en-US" sz="2800" b="1" dirty="0">
                <a:latin typeface="+mj-ea"/>
                <a:ea typeface="+mj-ea"/>
              </a:rPr>
              <a:t>잘 설명됨 </a:t>
            </a:r>
            <a:r>
              <a:rPr lang="en-US" altLang="ko-KR" sz="2800" b="1" dirty="0">
                <a:latin typeface="+mj-ea"/>
                <a:ea typeface="+mj-ea"/>
              </a:rPr>
              <a:t>/ </a:t>
            </a:r>
            <a:r>
              <a:rPr lang="ko-KR" altLang="en-US" sz="2800" b="1" dirty="0">
                <a:latin typeface="+mj-ea"/>
                <a:ea typeface="+mj-ea"/>
              </a:rPr>
              <a:t>검증됨 </a:t>
            </a:r>
            <a:r>
              <a:rPr lang="en-US" altLang="ko-KR" sz="2800" b="1" dirty="0">
                <a:latin typeface="+mj-ea"/>
                <a:ea typeface="+mj-ea"/>
              </a:rPr>
              <a:t>/ </a:t>
            </a:r>
            <a:r>
              <a:rPr lang="ko-KR" altLang="en-US" sz="2800" b="1" dirty="0">
                <a:latin typeface="+mj-ea"/>
                <a:ea typeface="+mj-ea"/>
              </a:rPr>
              <a:t>대체 힘듬 </a:t>
            </a:r>
            <a:endParaRPr lang="en-US" sz="2800" b="1" dirty="0">
              <a:latin typeface="+mj-ea"/>
              <a:ea typeface="+mj-ea"/>
            </a:endParaRPr>
          </a:p>
          <a:p>
            <a:endParaRPr lang="en-US" sz="2800" b="1" dirty="0">
              <a:latin typeface="+mj-ea"/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82F92-B56A-4E1D-B24E-62BA8F6448A6}"/>
              </a:ext>
            </a:extLst>
          </p:cNvPr>
          <p:cNvSpPr/>
          <p:nvPr/>
        </p:nvSpPr>
        <p:spPr>
          <a:xfrm>
            <a:off x="1572038" y="2037137"/>
            <a:ext cx="3490506" cy="27546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+mn-ea"/>
              </a:rPr>
              <a:t>Netcdf4</a:t>
            </a:r>
          </a:p>
          <a:p>
            <a:pPr algn="ctr"/>
            <a:endParaRPr lang="en-US" sz="100" b="1" dirty="0">
              <a:latin typeface="+mn-ea"/>
            </a:endParaRPr>
          </a:p>
          <a:p>
            <a:pPr algn="ctr"/>
            <a:r>
              <a:rPr lang="en-US" sz="2800" b="1" dirty="0" err="1">
                <a:latin typeface="+mn-ea"/>
              </a:rPr>
              <a:t>Basemap</a:t>
            </a:r>
            <a:r>
              <a:rPr lang="en-US" sz="2800" b="1" dirty="0">
                <a:latin typeface="+mn-ea"/>
              </a:rPr>
              <a:t> </a:t>
            </a:r>
            <a:r>
              <a:rPr lang="en-US" sz="1600" b="1" dirty="0">
                <a:latin typeface="+mn-ea"/>
              </a:rPr>
              <a:t>(matplotlib toolkit)</a:t>
            </a:r>
          </a:p>
          <a:p>
            <a:pPr algn="ctr"/>
            <a:endParaRPr lang="en-US" sz="100" b="1" dirty="0">
              <a:latin typeface="+mn-ea"/>
            </a:endParaRPr>
          </a:p>
          <a:p>
            <a:pPr algn="ctr"/>
            <a:r>
              <a:rPr lang="en-US" sz="2800" b="1" dirty="0">
                <a:latin typeface="+mn-ea"/>
              </a:rPr>
              <a:t> </a:t>
            </a:r>
            <a:r>
              <a:rPr lang="en-US" sz="2800" b="1" dirty="0" err="1">
                <a:latin typeface="+mn-ea"/>
              </a:rPr>
              <a:t>PyEMD</a:t>
            </a:r>
            <a:endParaRPr lang="en-US" sz="2800" b="1" dirty="0">
              <a:latin typeface="+mn-ea"/>
            </a:endParaRPr>
          </a:p>
          <a:p>
            <a:pPr algn="ctr"/>
            <a:endParaRPr lang="en-US" sz="100" b="1" dirty="0">
              <a:latin typeface="+mn-ea"/>
            </a:endParaRPr>
          </a:p>
          <a:p>
            <a:pPr algn="ctr"/>
            <a:r>
              <a:rPr lang="en-US" sz="2800" b="1" dirty="0" err="1">
                <a:latin typeface="+mn-ea"/>
              </a:rPr>
              <a:t>PyWavelets</a:t>
            </a:r>
            <a:r>
              <a:rPr lang="en-US" sz="2800" b="1" dirty="0">
                <a:latin typeface="+mn-ea"/>
              </a:rPr>
              <a:t> </a:t>
            </a:r>
          </a:p>
          <a:p>
            <a:pPr algn="ctr"/>
            <a:endParaRPr lang="en-US" sz="100" b="1" dirty="0">
              <a:latin typeface="+mn-ea"/>
            </a:endParaRPr>
          </a:p>
          <a:p>
            <a:pPr algn="ctr"/>
            <a:r>
              <a:rPr lang="en-US" sz="2800" b="1" dirty="0" err="1">
                <a:latin typeface="+mn-ea"/>
              </a:rPr>
              <a:t>Eofs</a:t>
            </a:r>
            <a:endParaRPr lang="en-US" sz="2800" b="1" dirty="0">
              <a:latin typeface="+mn-ea"/>
            </a:endParaRPr>
          </a:p>
          <a:p>
            <a:pPr algn="ctr"/>
            <a:endParaRPr lang="en-US" sz="100" b="1" dirty="0">
              <a:latin typeface="+mn-ea"/>
            </a:endParaRPr>
          </a:p>
          <a:p>
            <a:pPr algn="ctr"/>
            <a:r>
              <a:rPr lang="en-US" sz="2800" b="1" dirty="0">
                <a:latin typeface="+mn-ea"/>
              </a:rPr>
              <a:t>GSW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006A1D-D4B7-499A-AAB4-E88B90590B0D}"/>
              </a:ext>
            </a:extLst>
          </p:cNvPr>
          <p:cNvSpPr/>
          <p:nvPr/>
        </p:nvSpPr>
        <p:spPr>
          <a:xfrm>
            <a:off x="3236209" y="5009567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C97047-80CB-4A79-AF76-F2CEC8EDA240}"/>
              </a:ext>
            </a:extLst>
          </p:cNvPr>
          <p:cNvSpPr/>
          <p:nvPr/>
        </p:nvSpPr>
        <p:spPr>
          <a:xfrm>
            <a:off x="3236212" y="5296672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18D8C5-E84D-4F7C-884D-57BE34939AE7}"/>
              </a:ext>
            </a:extLst>
          </p:cNvPr>
          <p:cNvSpPr/>
          <p:nvPr/>
        </p:nvSpPr>
        <p:spPr>
          <a:xfrm>
            <a:off x="3236212" y="5583777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7BDA3B-2B6C-428B-BA08-DF470A3D086A}"/>
              </a:ext>
            </a:extLst>
          </p:cNvPr>
          <p:cNvSpPr/>
          <p:nvPr/>
        </p:nvSpPr>
        <p:spPr>
          <a:xfrm>
            <a:off x="6611024" y="3094504"/>
            <a:ext cx="44228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https://unidata.github.io/netcdf4-python/netCDF4/index.html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https://matplotlib.org/basemap/users/index.html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https://buildmedia.readthedocs.org/media/pdf/pyemd/latest/pyemd.pdf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https://pywavelets.readthedocs.io/en/latest/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https://www.researchgate.net/publication/307655316_eofs_A_Library_for_EOF_Analysis_of_Meteorological_Oceanographic_and_Climate_Data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https://teos-10.github.io/GSW-Python/index.html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http://www.teos-10.org/software.htm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16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2C6F6-2005-41B9-89F7-53F22B8D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7" y="245326"/>
            <a:ext cx="4933719" cy="3254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2DE67-953A-438C-B6E0-86F95393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04" y="3734461"/>
            <a:ext cx="5849491" cy="2765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F97EFE-62F3-480A-AA1B-871188197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107" y="245326"/>
            <a:ext cx="5725794" cy="3705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C8D7BB-04BD-44FF-A09A-A2C93A3A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212" y="3043086"/>
            <a:ext cx="5041664" cy="3512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393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FC3B58-ECD3-4B66-84B6-69D96D0DAD71}"/>
              </a:ext>
            </a:extLst>
          </p:cNvPr>
          <p:cNvGrpSpPr/>
          <p:nvPr/>
        </p:nvGrpSpPr>
        <p:grpSpPr>
          <a:xfrm>
            <a:off x="-1807773" y="780172"/>
            <a:ext cx="13174579" cy="5297655"/>
            <a:chOff x="-1807770" y="780172"/>
            <a:chExt cx="13174579" cy="52976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CCA5E0-BA85-48EB-B9BE-D19AA593C66E}"/>
                </a:ext>
              </a:extLst>
            </p:cNvPr>
            <p:cNvSpPr/>
            <p:nvPr/>
          </p:nvSpPr>
          <p:spPr>
            <a:xfrm>
              <a:off x="-1807770" y="780172"/>
              <a:ext cx="13174579" cy="5297655"/>
            </a:xfrm>
            <a:prstGeom prst="rect">
              <a:avLst/>
            </a:prstGeom>
            <a:ln>
              <a:noFill/>
            </a:ln>
          </p:spPr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FFAEDF-C049-46D7-8CF8-17884134536D}"/>
                </a:ext>
              </a:extLst>
            </p:cNvPr>
            <p:cNvSpPr/>
            <p:nvPr/>
          </p:nvSpPr>
          <p:spPr>
            <a:xfrm>
              <a:off x="3909469" y="782528"/>
              <a:ext cx="1740099" cy="1131064"/>
            </a:xfrm>
            <a:custGeom>
              <a:avLst/>
              <a:gdLst>
                <a:gd name="connsiteX0" fmla="*/ 0 w 1740099"/>
                <a:gd name="connsiteY0" fmla="*/ 188514 h 1131064"/>
                <a:gd name="connsiteX1" fmla="*/ 188514 w 1740099"/>
                <a:gd name="connsiteY1" fmla="*/ 0 h 1131064"/>
                <a:gd name="connsiteX2" fmla="*/ 1551585 w 1740099"/>
                <a:gd name="connsiteY2" fmla="*/ 0 h 1131064"/>
                <a:gd name="connsiteX3" fmla="*/ 1740099 w 1740099"/>
                <a:gd name="connsiteY3" fmla="*/ 188514 h 1131064"/>
                <a:gd name="connsiteX4" fmla="*/ 1740099 w 1740099"/>
                <a:gd name="connsiteY4" fmla="*/ 942550 h 1131064"/>
                <a:gd name="connsiteX5" fmla="*/ 1551585 w 1740099"/>
                <a:gd name="connsiteY5" fmla="*/ 1131064 h 1131064"/>
                <a:gd name="connsiteX6" fmla="*/ 188514 w 1740099"/>
                <a:gd name="connsiteY6" fmla="*/ 1131064 h 1131064"/>
                <a:gd name="connsiteX7" fmla="*/ 0 w 1740099"/>
                <a:gd name="connsiteY7" fmla="*/ 942550 h 1131064"/>
                <a:gd name="connsiteX8" fmla="*/ 0 w 1740099"/>
                <a:gd name="connsiteY8" fmla="*/ 188514 h 11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099" h="1131064">
                  <a:moveTo>
                    <a:pt x="0" y="188514"/>
                  </a:moveTo>
                  <a:cubicBezTo>
                    <a:pt x="0" y="84401"/>
                    <a:pt x="84401" y="0"/>
                    <a:pt x="188514" y="0"/>
                  </a:cubicBezTo>
                  <a:lnTo>
                    <a:pt x="1551585" y="0"/>
                  </a:lnTo>
                  <a:cubicBezTo>
                    <a:pt x="1655698" y="0"/>
                    <a:pt x="1740099" y="84401"/>
                    <a:pt x="1740099" y="188514"/>
                  </a:cubicBezTo>
                  <a:lnTo>
                    <a:pt x="1740099" y="942550"/>
                  </a:lnTo>
                  <a:cubicBezTo>
                    <a:pt x="1740099" y="1046663"/>
                    <a:pt x="1655698" y="1131064"/>
                    <a:pt x="1551585" y="1131064"/>
                  </a:cubicBezTo>
                  <a:lnTo>
                    <a:pt x="188514" y="1131064"/>
                  </a:lnTo>
                  <a:cubicBezTo>
                    <a:pt x="84401" y="1131064"/>
                    <a:pt x="0" y="1046663"/>
                    <a:pt x="0" y="942550"/>
                  </a:cubicBezTo>
                  <a:lnTo>
                    <a:pt x="0" y="1885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844" tIns="142844" rIns="142844" bIns="142844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>
                  <a:latin typeface="+mj-ea"/>
                  <a:ea typeface="+mj-ea"/>
                </a:rPr>
                <a:t>파이썬의 장점</a:t>
              </a:r>
              <a:r>
                <a:rPr lang="en-US" altLang="ko-KR" sz="2300" b="1" kern="1200">
                  <a:latin typeface="+mj-ea"/>
                  <a:ea typeface="+mj-ea"/>
                </a:rPr>
                <a:t>(</a:t>
              </a:r>
              <a:r>
                <a:rPr lang="ko-KR" altLang="en-US" sz="2300" b="1" kern="1200">
                  <a:latin typeface="+mj-ea"/>
                  <a:ea typeface="+mj-ea"/>
                </a:rPr>
                <a:t>특징</a:t>
              </a:r>
              <a:r>
                <a:rPr lang="en-US" altLang="ko-KR" sz="2300" b="1" kern="1200">
                  <a:latin typeface="+mj-ea"/>
                  <a:ea typeface="+mj-ea"/>
                </a:rPr>
                <a:t>)</a:t>
              </a:r>
              <a:endParaRPr lang="en-US" sz="2300" b="1" kern="1200" dirty="0">
                <a:latin typeface="+mj-ea"/>
                <a:ea typeface="+mj-ea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A6A61BF-AE30-44E1-A795-2451A7592526}"/>
                </a:ext>
              </a:extLst>
            </p:cNvPr>
            <p:cNvSpPr/>
            <p:nvPr/>
          </p:nvSpPr>
          <p:spPr>
            <a:xfrm>
              <a:off x="2622403" y="1270935"/>
              <a:ext cx="4518597" cy="45185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362353" y="287573"/>
                  </a:moveTo>
                  <a:arcTo wR="2259298" hR="2259298" stAng="17953454" swAng="1211508"/>
                </a:path>
              </a:pathLst>
            </a:custGeom>
            <a:noFill/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808DE8-0C6D-4A61-8B69-27FFDCA5F053}"/>
                </a:ext>
              </a:extLst>
            </p:cNvPr>
            <p:cNvSpPr/>
            <p:nvPr/>
          </p:nvSpPr>
          <p:spPr>
            <a:xfrm>
              <a:off x="6058190" y="2377118"/>
              <a:ext cx="1740099" cy="1131064"/>
            </a:xfrm>
            <a:custGeom>
              <a:avLst/>
              <a:gdLst>
                <a:gd name="connsiteX0" fmla="*/ 0 w 1740099"/>
                <a:gd name="connsiteY0" fmla="*/ 188514 h 1131064"/>
                <a:gd name="connsiteX1" fmla="*/ 188514 w 1740099"/>
                <a:gd name="connsiteY1" fmla="*/ 0 h 1131064"/>
                <a:gd name="connsiteX2" fmla="*/ 1551585 w 1740099"/>
                <a:gd name="connsiteY2" fmla="*/ 0 h 1131064"/>
                <a:gd name="connsiteX3" fmla="*/ 1740099 w 1740099"/>
                <a:gd name="connsiteY3" fmla="*/ 188514 h 1131064"/>
                <a:gd name="connsiteX4" fmla="*/ 1740099 w 1740099"/>
                <a:gd name="connsiteY4" fmla="*/ 942550 h 1131064"/>
                <a:gd name="connsiteX5" fmla="*/ 1551585 w 1740099"/>
                <a:gd name="connsiteY5" fmla="*/ 1131064 h 1131064"/>
                <a:gd name="connsiteX6" fmla="*/ 188514 w 1740099"/>
                <a:gd name="connsiteY6" fmla="*/ 1131064 h 1131064"/>
                <a:gd name="connsiteX7" fmla="*/ 0 w 1740099"/>
                <a:gd name="connsiteY7" fmla="*/ 942550 h 1131064"/>
                <a:gd name="connsiteX8" fmla="*/ 0 w 1740099"/>
                <a:gd name="connsiteY8" fmla="*/ 188514 h 11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099" h="1131064">
                  <a:moveTo>
                    <a:pt x="0" y="188514"/>
                  </a:moveTo>
                  <a:cubicBezTo>
                    <a:pt x="0" y="84401"/>
                    <a:pt x="84401" y="0"/>
                    <a:pt x="188514" y="0"/>
                  </a:cubicBezTo>
                  <a:lnTo>
                    <a:pt x="1551585" y="0"/>
                  </a:lnTo>
                  <a:cubicBezTo>
                    <a:pt x="1655698" y="0"/>
                    <a:pt x="1740099" y="84401"/>
                    <a:pt x="1740099" y="188514"/>
                  </a:cubicBezTo>
                  <a:lnTo>
                    <a:pt x="1740099" y="942550"/>
                  </a:lnTo>
                  <a:cubicBezTo>
                    <a:pt x="1740099" y="1046663"/>
                    <a:pt x="1655698" y="1131064"/>
                    <a:pt x="1551585" y="1131064"/>
                  </a:cubicBezTo>
                  <a:lnTo>
                    <a:pt x="188514" y="1131064"/>
                  </a:lnTo>
                  <a:cubicBezTo>
                    <a:pt x="84401" y="1131064"/>
                    <a:pt x="0" y="1046663"/>
                    <a:pt x="0" y="942550"/>
                  </a:cubicBezTo>
                  <a:lnTo>
                    <a:pt x="0" y="1885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844" tIns="142844" rIns="142844" bIns="142844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 dirty="0">
                  <a:latin typeface="+mj-ea"/>
                  <a:ea typeface="+mj-ea"/>
                </a:rPr>
                <a:t>모듈</a:t>
              </a:r>
              <a:r>
                <a:rPr lang="en-US" altLang="ko-KR" sz="2300" b="1" kern="1200" dirty="0">
                  <a:latin typeface="+mj-ea"/>
                  <a:ea typeface="+mj-ea"/>
                </a:rPr>
                <a:t>/</a:t>
              </a:r>
              <a:r>
                <a:rPr lang="ko-KR" altLang="en-US" sz="2300" b="1" kern="1200" dirty="0">
                  <a:latin typeface="+mj-ea"/>
                  <a:ea typeface="+mj-ea"/>
                </a:rPr>
                <a:t>패키지 개발</a:t>
              </a:r>
              <a:endParaRPr lang="en-US" sz="2300" b="1" kern="1200" dirty="0">
                <a:latin typeface="+mj-ea"/>
                <a:ea typeface="+mj-ea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50BE67-D68E-4CCD-9206-F14DD7EB7BF3}"/>
                </a:ext>
              </a:extLst>
            </p:cNvPr>
            <p:cNvSpPr/>
            <p:nvPr/>
          </p:nvSpPr>
          <p:spPr>
            <a:xfrm>
              <a:off x="2520220" y="1348060"/>
              <a:ext cx="4518597" cy="45185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13177" y="2415701"/>
                  </a:moveTo>
                  <a:arcTo wR="2259298" hR="2259298" stAng="21838172" swAng="1359703"/>
                </a:path>
              </a:pathLst>
            </a:custGeom>
            <a:noFill/>
            <a:ln>
              <a:noFill/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CBA29-D018-4484-8E1A-6513BD7DB6B8}"/>
                </a:ext>
              </a:extLst>
            </p:cNvPr>
            <p:cNvSpPr/>
            <p:nvPr/>
          </p:nvSpPr>
          <p:spPr>
            <a:xfrm>
              <a:off x="5237452" y="4869638"/>
              <a:ext cx="1740099" cy="1131064"/>
            </a:xfrm>
            <a:custGeom>
              <a:avLst/>
              <a:gdLst>
                <a:gd name="connsiteX0" fmla="*/ 0 w 1740099"/>
                <a:gd name="connsiteY0" fmla="*/ 188514 h 1131064"/>
                <a:gd name="connsiteX1" fmla="*/ 188514 w 1740099"/>
                <a:gd name="connsiteY1" fmla="*/ 0 h 1131064"/>
                <a:gd name="connsiteX2" fmla="*/ 1551585 w 1740099"/>
                <a:gd name="connsiteY2" fmla="*/ 0 h 1131064"/>
                <a:gd name="connsiteX3" fmla="*/ 1740099 w 1740099"/>
                <a:gd name="connsiteY3" fmla="*/ 188514 h 1131064"/>
                <a:gd name="connsiteX4" fmla="*/ 1740099 w 1740099"/>
                <a:gd name="connsiteY4" fmla="*/ 942550 h 1131064"/>
                <a:gd name="connsiteX5" fmla="*/ 1551585 w 1740099"/>
                <a:gd name="connsiteY5" fmla="*/ 1131064 h 1131064"/>
                <a:gd name="connsiteX6" fmla="*/ 188514 w 1740099"/>
                <a:gd name="connsiteY6" fmla="*/ 1131064 h 1131064"/>
                <a:gd name="connsiteX7" fmla="*/ 0 w 1740099"/>
                <a:gd name="connsiteY7" fmla="*/ 942550 h 1131064"/>
                <a:gd name="connsiteX8" fmla="*/ 0 w 1740099"/>
                <a:gd name="connsiteY8" fmla="*/ 188514 h 11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099" h="1131064">
                  <a:moveTo>
                    <a:pt x="0" y="188514"/>
                  </a:moveTo>
                  <a:cubicBezTo>
                    <a:pt x="0" y="84401"/>
                    <a:pt x="84401" y="0"/>
                    <a:pt x="188514" y="0"/>
                  </a:cubicBezTo>
                  <a:lnTo>
                    <a:pt x="1551585" y="0"/>
                  </a:lnTo>
                  <a:cubicBezTo>
                    <a:pt x="1655698" y="0"/>
                    <a:pt x="1740099" y="84401"/>
                    <a:pt x="1740099" y="188514"/>
                  </a:cubicBezTo>
                  <a:lnTo>
                    <a:pt x="1740099" y="942550"/>
                  </a:lnTo>
                  <a:cubicBezTo>
                    <a:pt x="1740099" y="1046663"/>
                    <a:pt x="1655698" y="1131064"/>
                    <a:pt x="1551585" y="1131064"/>
                  </a:cubicBezTo>
                  <a:lnTo>
                    <a:pt x="188514" y="1131064"/>
                  </a:lnTo>
                  <a:cubicBezTo>
                    <a:pt x="84401" y="1131064"/>
                    <a:pt x="0" y="1046663"/>
                    <a:pt x="0" y="942550"/>
                  </a:cubicBezTo>
                  <a:lnTo>
                    <a:pt x="0" y="1885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844" tIns="142844" rIns="142844" bIns="142844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 dirty="0">
                  <a:latin typeface="+mj-ea"/>
                  <a:ea typeface="+mj-ea"/>
                </a:rPr>
                <a:t>인기상승</a:t>
              </a:r>
              <a:endParaRPr lang="en-US" sz="2300" b="1" kern="1200" dirty="0">
                <a:latin typeface="+mj-ea"/>
                <a:ea typeface="+mj-ea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87284E-32D7-423A-AFAA-0D3ED55703C4}"/>
                </a:ext>
              </a:extLst>
            </p:cNvPr>
            <p:cNvSpPr/>
            <p:nvPr/>
          </p:nvSpPr>
          <p:spPr>
            <a:xfrm>
              <a:off x="2520220" y="1348060"/>
              <a:ext cx="4518597" cy="45185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36552" y="4501521"/>
                  </a:moveTo>
                  <a:arcTo wR="2259298" hR="2259298" stAng="4977065" swAng="845871"/>
                </a:path>
              </a:pathLst>
            </a:custGeom>
            <a:noFill/>
            <a:ln>
              <a:noFill/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7698D89-F832-4433-9BD8-A998BAFCABB0}"/>
                </a:ext>
              </a:extLst>
            </p:cNvPr>
            <p:cNvSpPr/>
            <p:nvPr/>
          </p:nvSpPr>
          <p:spPr>
            <a:xfrm>
              <a:off x="2581487" y="4869638"/>
              <a:ext cx="1740099" cy="1131064"/>
            </a:xfrm>
            <a:custGeom>
              <a:avLst/>
              <a:gdLst>
                <a:gd name="connsiteX0" fmla="*/ 0 w 1740099"/>
                <a:gd name="connsiteY0" fmla="*/ 188514 h 1131064"/>
                <a:gd name="connsiteX1" fmla="*/ 188514 w 1740099"/>
                <a:gd name="connsiteY1" fmla="*/ 0 h 1131064"/>
                <a:gd name="connsiteX2" fmla="*/ 1551585 w 1740099"/>
                <a:gd name="connsiteY2" fmla="*/ 0 h 1131064"/>
                <a:gd name="connsiteX3" fmla="*/ 1740099 w 1740099"/>
                <a:gd name="connsiteY3" fmla="*/ 188514 h 1131064"/>
                <a:gd name="connsiteX4" fmla="*/ 1740099 w 1740099"/>
                <a:gd name="connsiteY4" fmla="*/ 942550 h 1131064"/>
                <a:gd name="connsiteX5" fmla="*/ 1551585 w 1740099"/>
                <a:gd name="connsiteY5" fmla="*/ 1131064 h 1131064"/>
                <a:gd name="connsiteX6" fmla="*/ 188514 w 1740099"/>
                <a:gd name="connsiteY6" fmla="*/ 1131064 h 1131064"/>
                <a:gd name="connsiteX7" fmla="*/ 0 w 1740099"/>
                <a:gd name="connsiteY7" fmla="*/ 942550 h 1131064"/>
                <a:gd name="connsiteX8" fmla="*/ 0 w 1740099"/>
                <a:gd name="connsiteY8" fmla="*/ 188514 h 11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099" h="1131064">
                  <a:moveTo>
                    <a:pt x="0" y="188514"/>
                  </a:moveTo>
                  <a:cubicBezTo>
                    <a:pt x="0" y="84401"/>
                    <a:pt x="84401" y="0"/>
                    <a:pt x="188514" y="0"/>
                  </a:cubicBezTo>
                  <a:lnTo>
                    <a:pt x="1551585" y="0"/>
                  </a:lnTo>
                  <a:cubicBezTo>
                    <a:pt x="1655698" y="0"/>
                    <a:pt x="1740099" y="84401"/>
                    <a:pt x="1740099" y="188514"/>
                  </a:cubicBezTo>
                  <a:lnTo>
                    <a:pt x="1740099" y="942550"/>
                  </a:lnTo>
                  <a:cubicBezTo>
                    <a:pt x="1740099" y="1046663"/>
                    <a:pt x="1655698" y="1131064"/>
                    <a:pt x="1551585" y="1131064"/>
                  </a:cubicBezTo>
                  <a:lnTo>
                    <a:pt x="188514" y="1131064"/>
                  </a:lnTo>
                  <a:cubicBezTo>
                    <a:pt x="84401" y="1131064"/>
                    <a:pt x="0" y="1046663"/>
                    <a:pt x="0" y="942550"/>
                  </a:cubicBezTo>
                  <a:lnTo>
                    <a:pt x="0" y="1885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844" tIns="142844" rIns="142844" bIns="142844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>
                  <a:latin typeface="+mj-ea"/>
                  <a:ea typeface="+mj-ea"/>
                </a:rPr>
                <a:t>유저 유입</a:t>
              </a:r>
              <a:endParaRPr lang="en-US" sz="2300" b="1" kern="1200" dirty="0">
                <a:latin typeface="+mj-ea"/>
                <a:ea typeface="+mj-ea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764B8AF-AFE1-4938-A11E-94C9897569E0}"/>
                </a:ext>
              </a:extLst>
            </p:cNvPr>
            <p:cNvSpPr/>
            <p:nvPr/>
          </p:nvSpPr>
          <p:spPr>
            <a:xfrm>
              <a:off x="2520220" y="1348060"/>
              <a:ext cx="4518597" cy="45185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9689" y="3272022"/>
                  </a:moveTo>
                  <a:arcTo wR="2259298" hR="2259298" stAng="9202125" swAng="1359703"/>
                </a:path>
              </a:pathLst>
            </a:custGeom>
            <a:noFill/>
            <a:ln>
              <a:noFill/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A9A925-DF72-44B5-A280-21B506C5CE46}"/>
                </a:ext>
              </a:extLst>
            </p:cNvPr>
            <p:cNvSpPr/>
            <p:nvPr/>
          </p:nvSpPr>
          <p:spPr>
            <a:xfrm>
              <a:off x="1758279" y="2450334"/>
              <a:ext cx="1740099" cy="1131064"/>
            </a:xfrm>
            <a:custGeom>
              <a:avLst/>
              <a:gdLst>
                <a:gd name="connsiteX0" fmla="*/ 0 w 1740099"/>
                <a:gd name="connsiteY0" fmla="*/ 188514 h 1131064"/>
                <a:gd name="connsiteX1" fmla="*/ 188514 w 1740099"/>
                <a:gd name="connsiteY1" fmla="*/ 0 h 1131064"/>
                <a:gd name="connsiteX2" fmla="*/ 1551585 w 1740099"/>
                <a:gd name="connsiteY2" fmla="*/ 0 h 1131064"/>
                <a:gd name="connsiteX3" fmla="*/ 1740099 w 1740099"/>
                <a:gd name="connsiteY3" fmla="*/ 188514 h 1131064"/>
                <a:gd name="connsiteX4" fmla="*/ 1740099 w 1740099"/>
                <a:gd name="connsiteY4" fmla="*/ 942550 h 1131064"/>
                <a:gd name="connsiteX5" fmla="*/ 1551585 w 1740099"/>
                <a:gd name="connsiteY5" fmla="*/ 1131064 h 1131064"/>
                <a:gd name="connsiteX6" fmla="*/ 188514 w 1740099"/>
                <a:gd name="connsiteY6" fmla="*/ 1131064 h 1131064"/>
                <a:gd name="connsiteX7" fmla="*/ 0 w 1740099"/>
                <a:gd name="connsiteY7" fmla="*/ 942550 h 1131064"/>
                <a:gd name="connsiteX8" fmla="*/ 0 w 1740099"/>
                <a:gd name="connsiteY8" fmla="*/ 188514 h 113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099" h="1131064">
                  <a:moveTo>
                    <a:pt x="0" y="188514"/>
                  </a:moveTo>
                  <a:cubicBezTo>
                    <a:pt x="0" y="84401"/>
                    <a:pt x="84401" y="0"/>
                    <a:pt x="188514" y="0"/>
                  </a:cubicBezTo>
                  <a:lnTo>
                    <a:pt x="1551585" y="0"/>
                  </a:lnTo>
                  <a:cubicBezTo>
                    <a:pt x="1655698" y="0"/>
                    <a:pt x="1740099" y="84401"/>
                    <a:pt x="1740099" y="188514"/>
                  </a:cubicBezTo>
                  <a:lnTo>
                    <a:pt x="1740099" y="942550"/>
                  </a:lnTo>
                  <a:cubicBezTo>
                    <a:pt x="1740099" y="1046663"/>
                    <a:pt x="1655698" y="1131064"/>
                    <a:pt x="1551585" y="1131064"/>
                  </a:cubicBezTo>
                  <a:lnTo>
                    <a:pt x="188514" y="1131064"/>
                  </a:lnTo>
                  <a:cubicBezTo>
                    <a:pt x="84401" y="1131064"/>
                    <a:pt x="0" y="1046663"/>
                    <a:pt x="0" y="942550"/>
                  </a:cubicBezTo>
                  <a:lnTo>
                    <a:pt x="0" y="18851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844" tIns="142844" rIns="142844" bIns="142844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300" b="1" kern="1200">
                  <a:latin typeface="+mj-ea"/>
                  <a:ea typeface="+mj-ea"/>
                </a:rPr>
                <a:t>피드백</a:t>
              </a:r>
              <a:endParaRPr lang="en-US" sz="2300" b="1" kern="1200" dirty="0">
                <a:latin typeface="+mj-ea"/>
                <a:ea typeface="+mj-ea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F9D4F7-4473-495E-8614-510760D9ACFA}"/>
                </a:ext>
              </a:extLst>
            </p:cNvPr>
            <p:cNvSpPr/>
            <p:nvPr/>
          </p:nvSpPr>
          <p:spPr>
            <a:xfrm>
              <a:off x="2520220" y="1348060"/>
              <a:ext cx="4518597" cy="45185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43466" y="789485"/>
                  </a:moveTo>
                  <a:arcTo wR="2259298" hR="2259298" stAng="13235037" swAng="1211508"/>
                </a:path>
              </a:pathLst>
            </a:custGeom>
            <a:noFill/>
            <a:ln>
              <a:noFill/>
              <a:tailEnd type="arrow"/>
            </a:ln>
          </p:spPr>
          <p:style>
            <a:lnRef idx="1">
              <a:schemeClr val="dk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2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Plus Sign 1">
            <a:extLst>
              <a:ext uri="{FF2B5EF4-FFF2-40B4-BE49-F238E27FC236}">
                <a16:creationId xmlns:a16="http://schemas.microsoft.com/office/drawing/2014/main" id="{8B877A7F-2937-49A7-9031-326C692D77A1}"/>
              </a:ext>
            </a:extLst>
          </p:cNvPr>
          <p:cNvSpPr/>
          <p:nvPr/>
        </p:nvSpPr>
        <p:spPr>
          <a:xfrm>
            <a:off x="8137490" y="3136392"/>
            <a:ext cx="969264" cy="1051560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46CA2-B5C2-4D65-859E-F593F0FD5DF1}"/>
              </a:ext>
            </a:extLst>
          </p:cNvPr>
          <p:cNvSpPr txBox="1"/>
          <p:nvPr/>
        </p:nvSpPr>
        <p:spPr>
          <a:xfrm>
            <a:off x="9195964" y="3036031"/>
            <a:ext cx="23752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+mj-ea"/>
                <a:ea typeface="+mj-ea"/>
              </a:rPr>
              <a:t>AI Boom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0F173-5379-47E6-A52B-CD9DD7928179}"/>
              </a:ext>
            </a:extLst>
          </p:cNvPr>
          <p:cNvSpPr/>
          <p:nvPr/>
        </p:nvSpPr>
        <p:spPr>
          <a:xfrm>
            <a:off x="11020926" y="0"/>
            <a:ext cx="1171074" cy="196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긍정적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순환</a:t>
            </a:r>
            <a:endParaRPr lang="en-US" altLang="ko-KR" sz="2000" b="1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4ADFDC6-E8EA-4BD6-9102-E778FEA9291A}"/>
              </a:ext>
            </a:extLst>
          </p:cNvPr>
          <p:cNvSpPr/>
          <p:nvPr/>
        </p:nvSpPr>
        <p:spPr>
          <a:xfrm rot="4246012">
            <a:off x="2520218" y="1169700"/>
            <a:ext cx="4518597" cy="4518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62353" y="287573"/>
                </a:moveTo>
                <a:arcTo wR="2259298" hR="2259298" stAng="17953454" swAng="1211508"/>
              </a:path>
            </a:pathLst>
          </a:custGeom>
          <a:noFill/>
          <a:ln w="57150">
            <a:solidFill>
              <a:schemeClr val="tx1"/>
            </a:solidFill>
            <a:tailEnd type="arrow"/>
          </a:ln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F0B7B4F-910B-4B7E-8840-7B0954391000}"/>
              </a:ext>
            </a:extLst>
          </p:cNvPr>
          <p:cNvSpPr/>
          <p:nvPr/>
        </p:nvSpPr>
        <p:spPr>
          <a:xfrm rot="8726050">
            <a:off x="2691291" y="1082073"/>
            <a:ext cx="4518597" cy="4518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62353" y="287573"/>
                </a:moveTo>
                <a:arcTo wR="2259298" hR="2259298" stAng="17953454" swAng="1211508"/>
              </a:path>
            </a:pathLst>
          </a:custGeom>
          <a:noFill/>
          <a:ln w="57150">
            <a:solidFill>
              <a:schemeClr val="tx1"/>
            </a:solidFill>
            <a:tailEnd type="arrow"/>
          </a:ln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F80D25B-00B2-4FFD-9044-CB31C6257225}"/>
              </a:ext>
            </a:extLst>
          </p:cNvPr>
          <p:cNvSpPr/>
          <p:nvPr/>
        </p:nvSpPr>
        <p:spPr>
          <a:xfrm rot="12805250">
            <a:off x="2672618" y="1322100"/>
            <a:ext cx="4518597" cy="4518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62353" y="287573"/>
                </a:moveTo>
                <a:arcTo wR="2259298" hR="2259298" stAng="17953454" swAng="1211508"/>
              </a:path>
            </a:pathLst>
          </a:custGeom>
          <a:noFill/>
          <a:ln w="57150">
            <a:solidFill>
              <a:schemeClr val="tx1"/>
            </a:solidFill>
            <a:tailEnd type="arrow"/>
          </a:ln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6A1D959-5347-46E2-99D1-6055906A70D9}"/>
              </a:ext>
            </a:extLst>
          </p:cNvPr>
          <p:cNvSpPr/>
          <p:nvPr/>
        </p:nvSpPr>
        <p:spPr>
          <a:xfrm rot="16840849">
            <a:off x="2414109" y="1322100"/>
            <a:ext cx="4518597" cy="451859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62353" y="287573"/>
                </a:moveTo>
                <a:arcTo wR="2259298" hR="2259298" stAng="17953454" swAng="1211508"/>
              </a:path>
            </a:pathLst>
          </a:custGeom>
          <a:noFill/>
          <a:ln w="57150">
            <a:solidFill>
              <a:schemeClr val="tx1"/>
            </a:solidFill>
            <a:tailEnd type="arrow"/>
          </a:ln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4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B0AF1-9F21-449B-AA0F-8B63B8FFA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03" y="4290576"/>
            <a:ext cx="5990876" cy="20244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E65B6-1758-4687-9661-1B5093F9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44" y="422446"/>
            <a:ext cx="10515600" cy="1325563"/>
          </a:xfrm>
        </p:spPr>
        <p:txBody>
          <a:bodyPr/>
          <a:lstStyle/>
          <a:p>
            <a:r>
              <a:rPr lang="ko-KR" altLang="en-US" b="1" dirty="0"/>
              <a:t>가상환경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03E94-51F7-4907-97A1-DAF441DBF497}"/>
              </a:ext>
            </a:extLst>
          </p:cNvPr>
          <p:cNvSpPr/>
          <p:nvPr/>
        </p:nvSpPr>
        <p:spPr>
          <a:xfrm>
            <a:off x="1212076" y="1965158"/>
            <a:ext cx="6965796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rgbClr val="C00000"/>
                </a:solidFill>
                <a:latin typeface="+mj-ea"/>
                <a:ea typeface="+mj-ea"/>
              </a:rPr>
              <a:t>가상 환경</a:t>
            </a:r>
            <a:r>
              <a:rPr lang="en-US" altLang="ko-KR" sz="2000" b="1" dirty="0">
                <a:solidFill>
                  <a:srgbClr val="C00000"/>
                </a:solidFill>
                <a:latin typeface="+mj-ea"/>
                <a:ea typeface="+mj-ea"/>
              </a:rPr>
              <a:t>(Virtual Environment)</a:t>
            </a:r>
            <a:r>
              <a:rPr lang="ko-KR" altLang="en-US" sz="2000" b="1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3200" b="1" dirty="0">
              <a:solidFill>
                <a:srgbClr val="333333"/>
              </a:solidFill>
              <a:latin typeface="+mn-ea"/>
            </a:endParaRPr>
          </a:p>
          <a:p>
            <a:endParaRPr lang="en-US" altLang="ko-KR" sz="1000" b="1" dirty="0">
              <a:solidFill>
                <a:srgbClr val="333333"/>
              </a:solidFill>
              <a:latin typeface="+mn-ea"/>
            </a:endParaRPr>
          </a:p>
          <a:p>
            <a:endParaRPr lang="en-US" altLang="ko-KR" sz="5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2800" b="1" dirty="0">
                <a:latin typeface="+mj-ea"/>
                <a:ea typeface="+mj-ea"/>
              </a:rPr>
              <a:t>임의의 디렉토리 </a:t>
            </a:r>
            <a:r>
              <a:rPr lang="ko-KR" altLang="en-US" sz="2800" b="1" dirty="0">
                <a:solidFill>
                  <a:srgbClr val="333333"/>
                </a:solidFill>
                <a:latin typeface="+mn-ea"/>
              </a:rPr>
              <a:t>밑에 </a:t>
            </a:r>
            <a:r>
              <a:rPr lang="en-US" altLang="ko-KR" sz="2800" b="1" dirty="0">
                <a:solidFill>
                  <a:srgbClr val="333333"/>
                </a:solidFill>
                <a:latin typeface="+mj-ea"/>
                <a:ea typeface="+mj-ea"/>
              </a:rPr>
              <a:t>Python</a:t>
            </a:r>
            <a:r>
              <a:rPr lang="ko-KR" altLang="en-US" sz="2800" b="1" dirty="0">
                <a:solidFill>
                  <a:srgbClr val="333333"/>
                </a:solidFill>
                <a:latin typeface="+mj-ea"/>
                <a:ea typeface="+mj-ea"/>
              </a:rPr>
              <a:t>과 관련 패키지 </a:t>
            </a:r>
            <a:r>
              <a:rPr lang="ko-KR" altLang="en-US" sz="2800" b="1" dirty="0">
                <a:solidFill>
                  <a:srgbClr val="333333"/>
                </a:solidFill>
                <a:latin typeface="+mn-ea"/>
              </a:rPr>
              <a:t>등을 함께 넣어 그 안에서 </a:t>
            </a:r>
            <a:r>
              <a:rPr lang="ko-KR" altLang="en-US" sz="2800" b="1" dirty="0">
                <a:solidFill>
                  <a:srgbClr val="C00000"/>
                </a:solidFill>
                <a:latin typeface="+mj-ea"/>
                <a:ea typeface="+mj-ea"/>
              </a:rPr>
              <a:t>독립적인 파이썬 개발 환경</a:t>
            </a:r>
            <a:r>
              <a:rPr lang="ko-KR" altLang="en-US" sz="2800" b="1" dirty="0">
                <a:solidFill>
                  <a:srgbClr val="333333"/>
                </a:solidFill>
                <a:latin typeface="+mn-ea"/>
              </a:rPr>
              <a:t>을 할 수 있도록 한 것</a:t>
            </a:r>
            <a:endParaRPr lang="en-US" sz="2800" b="1" dirty="0">
              <a:latin typeface="+mn-e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B2B13-AD13-41F5-AED6-9305543A988A}"/>
              </a:ext>
            </a:extLst>
          </p:cNvPr>
          <p:cNvSpPr/>
          <p:nvPr/>
        </p:nvSpPr>
        <p:spPr>
          <a:xfrm>
            <a:off x="11020926" y="0"/>
            <a:ext cx="1171074" cy="196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마지막</a:t>
            </a:r>
            <a:endParaRPr lang="en-US" altLang="ko-KR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CEFF54-8082-4A1B-96C0-24B456469170}"/>
              </a:ext>
            </a:extLst>
          </p:cNvPr>
          <p:cNvSpPr/>
          <p:nvPr/>
        </p:nvSpPr>
        <p:spPr>
          <a:xfrm>
            <a:off x="6290683" y="4551294"/>
            <a:ext cx="3571642" cy="210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A15E12-38A4-48C5-BC2D-654F6A406A7A}"/>
              </a:ext>
            </a:extLst>
          </p:cNvPr>
          <p:cNvSpPr/>
          <p:nvPr/>
        </p:nvSpPr>
        <p:spPr>
          <a:xfrm rot="5400000">
            <a:off x="9369656" y="4563484"/>
            <a:ext cx="401442" cy="19546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23A46-F97A-4F28-9D73-B991415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60" y="4130664"/>
            <a:ext cx="3573423" cy="8412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9D28B-6857-40C7-A1E6-B3A061974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84" y="5124381"/>
            <a:ext cx="3588059" cy="1447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20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65B6-1758-4687-9661-1B5093F9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44" y="422446"/>
            <a:ext cx="10515600" cy="1325563"/>
          </a:xfrm>
        </p:spPr>
        <p:txBody>
          <a:bodyPr/>
          <a:lstStyle/>
          <a:p>
            <a:r>
              <a:rPr lang="ko-KR" altLang="en-US" b="1" dirty="0"/>
              <a:t>가상환경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BB2B13-AD13-41F5-AED6-9305543A988A}"/>
              </a:ext>
            </a:extLst>
          </p:cNvPr>
          <p:cNvSpPr/>
          <p:nvPr/>
        </p:nvSpPr>
        <p:spPr>
          <a:xfrm>
            <a:off x="11020926" y="0"/>
            <a:ext cx="1171074" cy="196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마지막</a:t>
            </a:r>
            <a:endParaRPr lang="en-US" altLang="ko-KR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B7DC0E-54F4-41DA-9DE5-91A536E629DE}"/>
              </a:ext>
            </a:extLst>
          </p:cNvPr>
          <p:cNvSpPr/>
          <p:nvPr/>
        </p:nvSpPr>
        <p:spPr>
          <a:xfrm>
            <a:off x="2631688" y="2569636"/>
            <a:ext cx="2587083" cy="279410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9862C-D77D-4B48-AD4F-1F3D3441B930}"/>
              </a:ext>
            </a:extLst>
          </p:cNvPr>
          <p:cNvSpPr txBox="1"/>
          <p:nvPr/>
        </p:nvSpPr>
        <p:spPr>
          <a:xfrm>
            <a:off x="3088887" y="2734556"/>
            <a:ext cx="197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파이썬</a:t>
            </a:r>
            <a:r>
              <a:rPr lang="en-US" b="1" dirty="0"/>
              <a:t> 2.7 </a:t>
            </a:r>
            <a:r>
              <a:rPr lang="ko-KR" altLang="en-US" b="1" dirty="0"/>
              <a:t>버전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CEF0F-A02D-40DB-84FE-A2AB96D8E396}"/>
              </a:ext>
            </a:extLst>
          </p:cNvPr>
          <p:cNvSpPr txBox="1"/>
          <p:nvPr/>
        </p:nvSpPr>
        <p:spPr>
          <a:xfrm>
            <a:off x="2888165" y="3456210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Lib/site-package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0EE58-6123-4DC8-87EE-57C5657C2038}"/>
              </a:ext>
            </a:extLst>
          </p:cNvPr>
          <p:cNvSpPr txBox="1"/>
          <p:nvPr/>
        </p:nvSpPr>
        <p:spPr>
          <a:xfrm>
            <a:off x="3211548" y="3798772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en-US" altLang="ko-KR" dirty="0"/>
              <a:t>X 1.5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C2B80-0D1D-4264-8A8C-102CADAAC652}"/>
              </a:ext>
            </a:extLst>
          </p:cNvPr>
          <p:cNvSpPr txBox="1"/>
          <p:nvPr/>
        </p:nvSpPr>
        <p:spPr>
          <a:xfrm>
            <a:off x="3178096" y="4543397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스크립트</a:t>
            </a:r>
            <a:r>
              <a:rPr lang="en-US" altLang="ko-KR" b="1" dirty="0"/>
              <a:t>1.py</a:t>
            </a: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0A987-0C92-479A-B47F-ECD18D45C6B0}"/>
              </a:ext>
            </a:extLst>
          </p:cNvPr>
          <p:cNvSpPr/>
          <p:nvPr/>
        </p:nvSpPr>
        <p:spPr>
          <a:xfrm>
            <a:off x="6939779" y="2569636"/>
            <a:ext cx="2587083" cy="279410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E93C1D-169C-4A07-800C-0C55734C39C3}"/>
              </a:ext>
            </a:extLst>
          </p:cNvPr>
          <p:cNvSpPr txBox="1"/>
          <p:nvPr/>
        </p:nvSpPr>
        <p:spPr>
          <a:xfrm>
            <a:off x="7400692" y="2734556"/>
            <a:ext cx="197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파이썬</a:t>
            </a:r>
            <a:r>
              <a:rPr lang="en-US" b="1" dirty="0"/>
              <a:t> 3.7 </a:t>
            </a:r>
            <a:r>
              <a:rPr lang="ko-KR" altLang="en-US" b="1" dirty="0"/>
              <a:t>버전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90BEA-692D-4241-8F0E-CF43856B746B}"/>
              </a:ext>
            </a:extLst>
          </p:cNvPr>
          <p:cNvSpPr txBox="1"/>
          <p:nvPr/>
        </p:nvSpPr>
        <p:spPr>
          <a:xfrm>
            <a:off x="7233415" y="3463645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Lib/site-package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F24E4-4F9F-4DEA-8153-E5B2534D4207}"/>
              </a:ext>
            </a:extLst>
          </p:cNvPr>
          <p:cNvSpPr txBox="1"/>
          <p:nvPr/>
        </p:nvSpPr>
        <p:spPr>
          <a:xfrm>
            <a:off x="7556798" y="3806207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en-US" altLang="ko-KR" dirty="0"/>
              <a:t>X 2.0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5A1A3-4833-44BE-BD76-12D62779EE55}"/>
              </a:ext>
            </a:extLst>
          </p:cNvPr>
          <p:cNvSpPr txBox="1"/>
          <p:nvPr/>
        </p:nvSpPr>
        <p:spPr>
          <a:xfrm>
            <a:off x="7545651" y="4561985"/>
            <a:ext cx="20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스크립트</a:t>
            </a:r>
            <a:r>
              <a:rPr lang="en-US" altLang="ko-KR" b="1" dirty="0"/>
              <a:t>2.py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802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52E0-2CD6-482A-A4C0-C79BE768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FDAAD-CF5D-4162-AA8D-5DC6870F0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2968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latin typeface="+mj-ea"/>
                <a:ea typeface="+mj-ea"/>
              </a:rPr>
              <a:t>1.1 </a:t>
            </a:r>
            <a:r>
              <a:rPr lang="ko-KR" altLang="en-US" sz="1800" b="1" dirty="0">
                <a:latin typeface="+mj-ea"/>
                <a:ea typeface="+mj-ea"/>
              </a:rPr>
              <a:t>데이터의 이해</a:t>
            </a:r>
            <a:r>
              <a:rPr lang="en-US" altLang="ko-KR" sz="1800" b="1" dirty="0">
                <a:latin typeface="+mj-ea"/>
                <a:ea typeface="+mj-ea"/>
              </a:rPr>
              <a:t>, </a:t>
            </a:r>
            <a:r>
              <a:rPr lang="ko-KR" altLang="en-US" sz="1800" b="1" dirty="0">
                <a:latin typeface="+mj-ea"/>
                <a:ea typeface="+mj-ea"/>
              </a:rPr>
              <a:t>값과 유형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ko-KR" altLang="en-US" sz="1800" dirty="0"/>
              <a:t>수 </a:t>
            </a:r>
            <a:r>
              <a:rPr lang="en-US" altLang="ko-KR" sz="1800" dirty="0"/>
              <a:t>/ </a:t>
            </a:r>
            <a:r>
              <a:rPr lang="ko-KR" altLang="en-US" sz="1800" dirty="0"/>
              <a:t>수의 연산</a:t>
            </a:r>
            <a:endParaRPr lang="en-US" altLang="ko-KR" sz="1800" dirty="0"/>
          </a:p>
          <a:p>
            <a:r>
              <a:rPr lang="ko-KR" altLang="en-US" sz="1800" dirty="0"/>
              <a:t>시퀀스 테이터</a:t>
            </a:r>
            <a:endParaRPr lang="en-US" altLang="ko-KR" sz="1800" dirty="0"/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참과 거짓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데이터 유형의 확인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</a:rPr>
              <a:t>변환</a:t>
            </a:r>
            <a:endParaRPr lang="en-US" altLang="ko-KR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b="1" dirty="0">
                <a:latin typeface="+mj-ea"/>
                <a:ea typeface="+mj-ea"/>
              </a:rPr>
              <a:t>1.2 </a:t>
            </a:r>
            <a:r>
              <a:rPr lang="ko-KR" altLang="en-US" sz="1800" b="1" dirty="0">
                <a:latin typeface="+mj-ea"/>
                <a:ea typeface="+mj-ea"/>
              </a:rPr>
              <a:t>조건문과 반복문</a:t>
            </a:r>
            <a:r>
              <a:rPr lang="en-US" altLang="ko-KR" sz="1800" b="1" dirty="0">
                <a:latin typeface="+mj-ea"/>
                <a:ea typeface="+mj-ea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+mj-ea"/>
              <a:ea typeface="+mj-ea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5D204E-D5D1-4C31-B7A0-A150EA0F2479}"/>
              </a:ext>
            </a:extLst>
          </p:cNvPr>
          <p:cNvSpPr txBox="1">
            <a:spLocks/>
          </p:cNvSpPr>
          <p:nvPr/>
        </p:nvSpPr>
        <p:spPr>
          <a:xfrm>
            <a:off x="4760138" y="1690688"/>
            <a:ext cx="3296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+mj-ea"/>
                <a:ea typeface="+mj-ea"/>
              </a:rPr>
              <a:t>1.3 </a:t>
            </a:r>
            <a:r>
              <a:rPr lang="ko-KR" altLang="en-US" sz="1800" b="1" dirty="0">
                <a:latin typeface="+mj-ea"/>
                <a:ea typeface="+mj-ea"/>
              </a:rPr>
              <a:t>함수의 이해와 활용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ko-KR" altLang="en-US" sz="1800" dirty="0"/>
              <a:t>함수란</a:t>
            </a:r>
            <a:r>
              <a:rPr lang="en-US" altLang="ko-KR" sz="1800" dirty="0"/>
              <a:t>?</a:t>
            </a:r>
          </a:p>
          <a:p>
            <a:r>
              <a:rPr lang="ko-KR" altLang="en-US" sz="1800" dirty="0"/>
              <a:t>함수의 정의와 호출</a:t>
            </a:r>
            <a:endParaRPr lang="en-US" altLang="ko-KR" sz="1800" dirty="0"/>
          </a:p>
          <a:p>
            <a:r>
              <a:rPr lang="ko-KR" altLang="en-US" sz="1800" dirty="0"/>
              <a:t>전역변수와 지역변수 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+mj-ea"/>
                <a:ea typeface="+mj-ea"/>
              </a:rPr>
              <a:t>1.4 </a:t>
            </a:r>
            <a:r>
              <a:rPr lang="ko-KR" altLang="en-US" sz="1800" b="1" dirty="0">
                <a:latin typeface="+mj-ea"/>
                <a:ea typeface="+mj-ea"/>
              </a:rPr>
              <a:t>컬렉션 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en-US" altLang="ko-KR" sz="1800" dirty="0"/>
              <a:t>1</a:t>
            </a:r>
          </a:p>
          <a:p>
            <a:r>
              <a:rPr lang="en-US" altLang="ko-KR" sz="1800" dirty="0"/>
              <a:t>2</a:t>
            </a:r>
          </a:p>
          <a:p>
            <a:r>
              <a:rPr lang="en-US" altLang="ko-KR" sz="1800" dirty="0"/>
              <a:t>3</a:t>
            </a:r>
          </a:p>
          <a:p>
            <a:r>
              <a:rPr lang="en-US" altLang="ko-KR" sz="1800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210019-EA78-4ED1-8038-8DCBCA7F7728}"/>
              </a:ext>
            </a:extLst>
          </p:cNvPr>
          <p:cNvSpPr txBox="1">
            <a:spLocks/>
          </p:cNvSpPr>
          <p:nvPr/>
        </p:nvSpPr>
        <p:spPr>
          <a:xfrm>
            <a:off x="8309632" y="1690688"/>
            <a:ext cx="32968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b="1" dirty="0">
                <a:latin typeface="+mj-ea"/>
                <a:ea typeface="+mj-ea"/>
              </a:rPr>
              <a:t>1.5 </a:t>
            </a:r>
            <a:r>
              <a:rPr lang="ko-KR" altLang="en-US" sz="1800" b="1" dirty="0">
                <a:latin typeface="+mj-ea"/>
                <a:ea typeface="+mj-ea"/>
              </a:rPr>
              <a:t>클래스와 객체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en-US" altLang="ko-KR" sz="1800" dirty="0"/>
              <a:t>1</a:t>
            </a:r>
          </a:p>
          <a:p>
            <a:r>
              <a:rPr lang="en-US" altLang="ko-KR" sz="1800" dirty="0"/>
              <a:t>2</a:t>
            </a:r>
          </a:p>
          <a:p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+mj-ea"/>
                <a:ea typeface="+mj-ea"/>
              </a:rPr>
              <a:t>1.6 </a:t>
            </a:r>
            <a:r>
              <a:rPr lang="ko-KR" altLang="en-US" sz="1800" b="1" dirty="0">
                <a:latin typeface="+mj-ea"/>
                <a:ea typeface="+mj-ea"/>
              </a:rPr>
              <a:t>모듈과 패키지</a:t>
            </a:r>
            <a:endParaRPr lang="en-US" altLang="ko-KR" sz="1800" b="1" dirty="0">
              <a:latin typeface="+mj-ea"/>
              <a:ea typeface="+mj-ea"/>
            </a:endParaRPr>
          </a:p>
          <a:p>
            <a:r>
              <a:rPr lang="en-US" altLang="ko-KR" sz="1800" dirty="0"/>
              <a:t>1</a:t>
            </a:r>
          </a:p>
          <a:p>
            <a:r>
              <a:rPr lang="en-US" altLang="ko-KR" sz="1800" dirty="0"/>
              <a:t>2</a:t>
            </a:r>
          </a:p>
          <a:p>
            <a:r>
              <a:rPr lang="en-US" altLang="ko-KR" sz="1800" dirty="0"/>
              <a:t>3</a:t>
            </a:r>
            <a:br>
              <a:rPr lang="en-US" altLang="ko-KR" sz="1800" dirty="0"/>
            </a:b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+mj-ea"/>
                <a:ea typeface="+mj-ea"/>
              </a:rPr>
              <a:t>1.7 </a:t>
            </a:r>
            <a:r>
              <a:rPr lang="ko-KR" altLang="en-US" sz="1800" b="1" dirty="0">
                <a:latin typeface="+mj-ea"/>
                <a:ea typeface="+mj-ea"/>
              </a:rPr>
              <a:t>오류의 방지 및 해결</a:t>
            </a:r>
            <a:endParaRPr lang="en-US" sz="1800" b="1" dirty="0">
              <a:latin typeface="+mj-ea"/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44F6A-0AF1-4D1A-88FF-09C2B3110295}"/>
              </a:ext>
            </a:extLst>
          </p:cNvPr>
          <p:cNvSpPr/>
          <p:nvPr/>
        </p:nvSpPr>
        <p:spPr>
          <a:xfrm>
            <a:off x="11020926" y="0"/>
            <a:ext cx="1171074" cy="196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EX)</a:t>
            </a:r>
          </a:p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장 목차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0682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F1C1-5405-4F5E-AAA8-1F5F4698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 프로젝트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A0581B-F3F6-42D8-B82D-9EA92F214D3F}"/>
              </a:ext>
            </a:extLst>
          </p:cNvPr>
          <p:cNvCxnSpPr>
            <a:cxnSpLocks/>
          </p:cNvCxnSpPr>
          <p:nvPr/>
        </p:nvCxnSpPr>
        <p:spPr>
          <a:xfrm flipV="1">
            <a:off x="1615858" y="2945262"/>
            <a:ext cx="3194137" cy="471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4E0F7E-204B-4FD6-9D3D-34FA91E467DD}"/>
              </a:ext>
            </a:extLst>
          </p:cNvPr>
          <p:cNvCxnSpPr>
            <a:cxnSpLocks/>
          </p:cNvCxnSpPr>
          <p:nvPr/>
        </p:nvCxnSpPr>
        <p:spPr>
          <a:xfrm>
            <a:off x="4809995" y="2945262"/>
            <a:ext cx="5373665" cy="4715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21399-A295-4ED8-BABC-6F9515730A1E}"/>
              </a:ext>
            </a:extLst>
          </p:cNvPr>
          <p:cNvSpPr txBox="1"/>
          <p:nvPr/>
        </p:nvSpPr>
        <p:spPr>
          <a:xfrm>
            <a:off x="8187638" y="2080648"/>
            <a:ext cx="120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endParaRPr lang="en-US" altLang="ko-KR" dirty="0"/>
          </a:p>
          <a:p>
            <a:r>
              <a:rPr lang="ko-KR" altLang="en-US" dirty="0"/>
              <a:t>머신러닝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EF12E-3601-4929-B86E-B4B65B273903}"/>
              </a:ext>
            </a:extLst>
          </p:cNvPr>
          <p:cNvSpPr txBox="1"/>
          <p:nvPr/>
        </p:nvSpPr>
        <p:spPr>
          <a:xfrm>
            <a:off x="3902380" y="3169360"/>
            <a:ext cx="1815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설치</a:t>
            </a:r>
            <a:endParaRPr lang="en-US" dirty="0"/>
          </a:p>
          <a:p>
            <a:pPr algn="ctr"/>
            <a:r>
              <a:rPr lang="en-US" dirty="0" err="1"/>
              <a:t>Cuda</a:t>
            </a:r>
            <a:r>
              <a:rPr lang="en-US" dirty="0"/>
              <a:t> </a:t>
            </a:r>
            <a:r>
              <a:rPr lang="en-US" dirty="0" err="1"/>
              <a:t>tookit</a:t>
            </a:r>
            <a:endParaRPr lang="en-US" dirty="0"/>
          </a:p>
          <a:p>
            <a:pPr algn="ctr"/>
            <a:r>
              <a:rPr lang="en-US" dirty="0" err="1"/>
              <a:t>Cnn</a:t>
            </a:r>
            <a:r>
              <a:rPr lang="en-US" dirty="0"/>
              <a:t> / </a:t>
            </a:r>
            <a:r>
              <a:rPr lang="en-US" dirty="0" err="1"/>
              <a:t>Keras</a:t>
            </a:r>
            <a:endParaRPr lang="en-US" dirty="0"/>
          </a:p>
          <a:p>
            <a:pPr algn="ctr"/>
            <a:r>
              <a:rPr lang="en-US" dirty="0" err="1"/>
              <a:t>Tensorflow-gpu</a:t>
            </a:r>
            <a:endParaRPr lang="en-US" dirty="0"/>
          </a:p>
          <a:p>
            <a:pPr algn="ctr"/>
            <a:r>
              <a:rPr lang="en-US" dirty="0"/>
              <a:t>Linux/Window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30278-AA1F-4DCA-ACE6-FC6B51C15BE2}"/>
              </a:ext>
            </a:extLst>
          </p:cNvPr>
          <p:cNvSpPr txBox="1"/>
          <p:nvPr/>
        </p:nvSpPr>
        <p:spPr>
          <a:xfrm>
            <a:off x="2130677" y="1892682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 시각화 </a:t>
            </a:r>
            <a:r>
              <a:rPr lang="en-US" altLang="ko-KR" dirty="0"/>
              <a:t>/ </a:t>
            </a:r>
            <a:r>
              <a:rPr lang="ko-KR" altLang="en-US" dirty="0"/>
              <a:t>자료처리</a:t>
            </a:r>
            <a:endParaRPr lang="en-US" altLang="ko-KR" dirty="0"/>
          </a:p>
          <a:p>
            <a:pPr algn="ctr"/>
            <a:r>
              <a:rPr lang="en-US" altLang="ko-KR" dirty="0"/>
              <a:t>EMD / EOF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1559-64DA-45EE-9FA8-5A6524A0B3B2}"/>
              </a:ext>
            </a:extLst>
          </p:cNvPr>
          <p:cNvSpPr/>
          <p:nvPr/>
        </p:nvSpPr>
        <p:spPr>
          <a:xfrm>
            <a:off x="10454640" y="2390390"/>
            <a:ext cx="1390390" cy="117952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모델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586751-9EBB-4206-AF5A-B091D6D12BD7}"/>
              </a:ext>
            </a:extLst>
          </p:cNvPr>
          <p:cNvCxnSpPr/>
          <p:nvPr/>
        </p:nvCxnSpPr>
        <p:spPr>
          <a:xfrm>
            <a:off x="1648843" y="5761973"/>
            <a:ext cx="963669" cy="0"/>
          </a:xfrm>
          <a:prstGeom prst="straightConnector1">
            <a:avLst/>
          </a:prstGeom>
          <a:ln w="5715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0E898A-5D9A-433D-A2A0-B50C323CA627}"/>
              </a:ext>
            </a:extLst>
          </p:cNvPr>
          <p:cNvCxnSpPr>
            <a:cxnSpLocks/>
          </p:cNvCxnSpPr>
          <p:nvPr/>
        </p:nvCxnSpPr>
        <p:spPr>
          <a:xfrm>
            <a:off x="2612512" y="5787025"/>
            <a:ext cx="7571148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802CA6-EC60-4911-A3E5-5236B1E12004}"/>
              </a:ext>
            </a:extLst>
          </p:cNvPr>
          <p:cNvSpPr txBox="1"/>
          <p:nvPr/>
        </p:nvSpPr>
        <p:spPr>
          <a:xfrm>
            <a:off x="557618" y="2707695"/>
            <a:ext cx="86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습득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FBC5D-305A-43B9-8ACB-D69796312639}"/>
              </a:ext>
            </a:extLst>
          </p:cNvPr>
          <p:cNvSpPr txBox="1"/>
          <p:nvPr/>
        </p:nvSpPr>
        <p:spPr>
          <a:xfrm>
            <a:off x="721049" y="5408030"/>
            <a:ext cx="699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자료정리</a:t>
            </a:r>
            <a:endParaRPr lang="en-US" sz="20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836E97-E8F1-4811-BCCB-C8AE60D8AACA}"/>
              </a:ext>
            </a:extLst>
          </p:cNvPr>
          <p:cNvSpPr txBox="1"/>
          <p:nvPr/>
        </p:nvSpPr>
        <p:spPr>
          <a:xfrm>
            <a:off x="5948611" y="2204471"/>
            <a:ext cx="178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숙달</a:t>
            </a:r>
            <a:r>
              <a:rPr lang="en-US" altLang="ko-KR" dirty="0"/>
              <a:t>/</a:t>
            </a:r>
            <a:r>
              <a:rPr lang="ko-KR" altLang="en-US" dirty="0"/>
              <a:t>모듈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C6C63-6E6C-4333-AEF4-6906B8717C60}"/>
              </a:ext>
            </a:extLst>
          </p:cNvPr>
          <p:cNvSpPr txBox="1"/>
          <p:nvPr/>
        </p:nvSpPr>
        <p:spPr>
          <a:xfrm>
            <a:off x="1842996" y="5249201"/>
            <a:ext cx="57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2F078D-C451-470E-8F7D-EA57FDEAD234}"/>
              </a:ext>
            </a:extLst>
          </p:cNvPr>
          <p:cNvSpPr txBox="1"/>
          <p:nvPr/>
        </p:nvSpPr>
        <p:spPr>
          <a:xfrm>
            <a:off x="905885" y="3204575"/>
            <a:ext cx="269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Netcdf</a:t>
            </a:r>
            <a:r>
              <a:rPr lang="ko-KR" altLang="en-US" dirty="0"/>
              <a:t> 다루기</a:t>
            </a:r>
            <a:endParaRPr lang="en-US" altLang="ko-KR" dirty="0"/>
          </a:p>
          <a:p>
            <a:pPr algn="ctr"/>
            <a:r>
              <a:rPr lang="ko-KR" altLang="en-US" dirty="0"/>
              <a:t>간단한 자료 처리</a:t>
            </a:r>
            <a:endParaRPr lang="en-US" altLang="ko-KR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708CFC-A3B3-4BE2-AE07-EDE270D727D8}"/>
              </a:ext>
            </a:extLst>
          </p:cNvPr>
          <p:cNvCxnSpPr>
            <a:endCxn id="12" idx="0"/>
          </p:cNvCxnSpPr>
          <p:nvPr/>
        </p:nvCxnSpPr>
        <p:spPr>
          <a:xfrm>
            <a:off x="4809995" y="2791988"/>
            <a:ext cx="0" cy="3773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01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375" y="2501970"/>
            <a:ext cx="5181600" cy="233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+mj-ea"/>
                <a:ea typeface="+mj-ea"/>
              </a:rPr>
              <a:t>창시자</a:t>
            </a:r>
            <a:r>
              <a:rPr lang="ko-KR" altLang="en-US" sz="2400" dirty="0"/>
              <a:t> </a:t>
            </a:r>
            <a:r>
              <a:rPr lang="en-US" altLang="ko-KR" sz="2400" dirty="0"/>
              <a:t>: Guido van Rossum(1989)</a:t>
            </a:r>
          </a:p>
          <a:p>
            <a:endParaRPr lang="en-US" altLang="ko-KR" sz="100" dirty="0"/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C00000"/>
                </a:solidFill>
                <a:latin typeface="+mj-ea"/>
                <a:ea typeface="+mj-ea"/>
              </a:rPr>
              <a:t>P</a:t>
            </a:r>
            <a:r>
              <a:rPr lang="en-US" altLang="ko-KR" sz="2400" dirty="0">
                <a:latin typeface="+mj-ea"/>
                <a:ea typeface="+mj-ea"/>
              </a:rPr>
              <a:t>ython </a:t>
            </a:r>
            <a:r>
              <a:rPr lang="en-US" altLang="ko-KR" sz="2400" b="1" dirty="0">
                <a:solidFill>
                  <a:srgbClr val="C00000"/>
                </a:solidFill>
                <a:latin typeface="+mj-ea"/>
                <a:ea typeface="+mj-ea"/>
              </a:rPr>
              <a:t>S</a:t>
            </a:r>
            <a:r>
              <a:rPr lang="en-US" altLang="ko-KR" sz="2400" dirty="0">
                <a:latin typeface="+mj-ea"/>
                <a:ea typeface="+mj-ea"/>
              </a:rPr>
              <a:t>oftware </a:t>
            </a:r>
            <a:r>
              <a:rPr lang="en-US" altLang="ko-KR" sz="2400" b="1" dirty="0">
                <a:solidFill>
                  <a:srgbClr val="C00000"/>
                </a:solidFill>
                <a:latin typeface="+mj-ea"/>
                <a:ea typeface="+mj-ea"/>
              </a:rPr>
              <a:t>F</a:t>
            </a:r>
            <a:r>
              <a:rPr lang="en-US" altLang="ko-KR" sz="2400" dirty="0">
                <a:latin typeface="+mj-ea"/>
                <a:ea typeface="+mj-ea"/>
              </a:rPr>
              <a:t>oundation</a:t>
            </a:r>
          </a:p>
          <a:p>
            <a:pPr>
              <a:buFontTx/>
              <a:buChar char="-"/>
            </a:pPr>
            <a:endParaRPr lang="en-US" altLang="ko-KR" sz="100" dirty="0"/>
          </a:p>
          <a:p>
            <a:pPr marL="0" indent="0">
              <a:buNone/>
            </a:pPr>
            <a:r>
              <a:rPr lang="ko-KR" altLang="en-US" sz="2400" dirty="0">
                <a:latin typeface="+mj-ea"/>
                <a:ea typeface="+mj-ea"/>
              </a:rPr>
              <a:t>개인</a:t>
            </a:r>
            <a:r>
              <a:rPr lang="en-US" altLang="ko-KR" sz="2400" dirty="0">
                <a:latin typeface="+mj-ea"/>
                <a:ea typeface="+mj-ea"/>
              </a:rPr>
              <a:t>/</a:t>
            </a:r>
            <a:r>
              <a:rPr lang="ko-KR" altLang="en-US" sz="2400" dirty="0">
                <a:latin typeface="+mj-ea"/>
                <a:ea typeface="+mj-ea"/>
              </a:rPr>
              <a:t>단체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2400" dirty="0"/>
              <a:t>모듈</a:t>
            </a:r>
            <a:r>
              <a:rPr lang="en-US" altLang="ko-KR" sz="1800" dirty="0"/>
              <a:t>(module)</a:t>
            </a:r>
            <a:r>
              <a:rPr lang="en-US" altLang="ko-KR" sz="2400" dirty="0"/>
              <a:t> / </a:t>
            </a:r>
            <a:r>
              <a:rPr lang="ko-KR" altLang="en-US" sz="2400" dirty="0"/>
              <a:t>패키지</a:t>
            </a:r>
            <a:r>
              <a:rPr lang="en-US" altLang="ko-KR" sz="1800" dirty="0"/>
              <a:t>(package)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5134E-3DC7-4DAB-8E3A-1F2E13D97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09309" y="1753442"/>
            <a:ext cx="4376443" cy="4116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dirty="0">
                <a:latin typeface="Arial Black" panose="020B0A04020102020204" pitchFamily="34" charset="0"/>
              </a:rPr>
              <a:t> 프로그래밍</a:t>
            </a:r>
            <a:endParaRPr lang="en-US" altLang="ko-KR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ko-KR" altLang="en-US" dirty="0">
                <a:latin typeface="Arial Black" panose="020B0A04020102020204" pitchFamily="34" charset="0"/>
              </a:rPr>
              <a:t>웹 서비스</a:t>
            </a:r>
            <a:endParaRPr lang="en-US" altLang="ko-KR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데이터 과학</a:t>
            </a:r>
            <a:endParaRPr lang="en-US" altLang="ko-KR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기계학습</a:t>
            </a:r>
            <a:endParaRPr lang="en-US" altLang="ko-KR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ko-KR" altLang="en-US" dirty="0">
                <a:solidFill>
                  <a:srgbClr val="C00000"/>
                </a:solidFill>
                <a:latin typeface="Arial Black" panose="020B0A04020102020204" pitchFamily="34" charset="0"/>
              </a:rPr>
              <a:t>사무자동화</a:t>
            </a:r>
            <a:endParaRPr lang="en-US" altLang="ko-KR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ko-KR" altLang="en-US" dirty="0">
                <a:latin typeface="Arial Black" panose="020B0A04020102020204" pitchFamily="34" charset="0"/>
              </a:rPr>
              <a:t>컴퓨터 시스템의 운영</a:t>
            </a:r>
            <a:r>
              <a:rPr lang="en-US" altLang="ko-KR" dirty="0">
                <a:latin typeface="Arial Black" panose="020B0A04020102020204" pitchFamily="34" charset="0"/>
              </a:rPr>
              <a:t>·</a:t>
            </a:r>
            <a:r>
              <a:rPr lang="ko-KR" altLang="en-US" dirty="0">
                <a:latin typeface="Arial Black" panose="020B0A04020102020204" pitchFamily="34" charset="0"/>
              </a:rPr>
              <a:t>관리</a:t>
            </a:r>
            <a:endParaRPr lang="en-US" altLang="ko-KR" dirty="0"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AA681E-1168-4E57-86EF-C30C7B44F6AE}"/>
              </a:ext>
            </a:extLst>
          </p:cNvPr>
          <p:cNvSpPr/>
          <p:nvPr/>
        </p:nvSpPr>
        <p:spPr>
          <a:xfrm>
            <a:off x="8896345" y="5029200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F8A747-3C0F-45EE-BEDF-F2AEEBB3F733}"/>
              </a:ext>
            </a:extLst>
          </p:cNvPr>
          <p:cNvSpPr/>
          <p:nvPr/>
        </p:nvSpPr>
        <p:spPr>
          <a:xfrm>
            <a:off x="8896348" y="5316305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C85DBB8-885B-4A46-9147-9DE3ECAB60D2}"/>
              </a:ext>
            </a:extLst>
          </p:cNvPr>
          <p:cNvSpPr/>
          <p:nvPr/>
        </p:nvSpPr>
        <p:spPr>
          <a:xfrm>
            <a:off x="8896348" y="5603410"/>
            <a:ext cx="133349" cy="1333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AC3485-EC25-4650-BBAA-D214044D9765}"/>
              </a:ext>
            </a:extLst>
          </p:cNvPr>
          <p:cNvSpPr/>
          <p:nvPr/>
        </p:nvSpPr>
        <p:spPr>
          <a:xfrm>
            <a:off x="6829425" y="1314450"/>
            <a:ext cx="4199177" cy="4733925"/>
          </a:xfrm>
          <a:prstGeom prst="rect">
            <a:avLst/>
          </a:pr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python 이미지 검색결과">
            <a:extLst>
              <a:ext uri="{FF2B5EF4-FFF2-40B4-BE49-F238E27FC236}">
                <a16:creationId xmlns:a16="http://schemas.microsoft.com/office/drawing/2014/main" id="{B764C16F-9881-4A91-94AD-A57297DEA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56" y="924767"/>
            <a:ext cx="6953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8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7DB7-13F7-4A5F-B23B-F7663DEF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A98C-70AF-4454-A2B5-8BDE9CA2F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375" y="1867038"/>
            <a:ext cx="4808120" cy="4116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200" i="1" dirty="0">
                <a:latin typeface="+mj-ea"/>
                <a:ea typeface="+mj-ea"/>
              </a:rPr>
              <a:t>프로그래밍 언어</a:t>
            </a:r>
            <a:endParaRPr lang="en-US" altLang="ko-KR" sz="3200" i="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100" dirty="0">
              <a:latin typeface="+mj-ea"/>
              <a:ea typeface="+mj-ea"/>
            </a:endParaRPr>
          </a:p>
          <a:p>
            <a:r>
              <a:rPr lang="ko-KR" altLang="en-US" dirty="0">
                <a:latin typeface="+mn-ea"/>
              </a:rPr>
              <a:t>모든 정보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구글</a:t>
            </a:r>
            <a:r>
              <a:rPr lang="ko-KR" altLang="en-US" dirty="0">
                <a:latin typeface="+mn-ea"/>
              </a:rPr>
              <a:t>에</a:t>
            </a:r>
            <a:r>
              <a:rPr lang="en-US" altLang="ko-KR" dirty="0">
                <a:latin typeface="+mn-ea"/>
              </a:rPr>
              <a:t>....</a:t>
            </a:r>
          </a:p>
          <a:p>
            <a:pPr marL="0" indent="0">
              <a:buNone/>
            </a:pPr>
            <a:endParaRPr lang="en-US" altLang="ko-KR" sz="200" dirty="0">
              <a:latin typeface="+mn-ea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용어</a:t>
            </a:r>
            <a:r>
              <a:rPr lang="ko-KR" altLang="en-US" dirty="0">
                <a:latin typeface="+mn-ea"/>
              </a:rPr>
              <a:t>의 정의</a:t>
            </a:r>
            <a:endParaRPr lang="en-US" altLang="ko-KR" dirty="0">
              <a:latin typeface="+mn-ea"/>
            </a:endParaRPr>
          </a:p>
          <a:p>
            <a:endParaRPr lang="en-US" altLang="ko-KR" sz="200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데이터 타입과 연산</a:t>
            </a:r>
            <a:endParaRPr lang="en-US" altLang="ko-KR" dirty="0">
              <a:latin typeface="+mn-ea"/>
            </a:endParaRPr>
          </a:p>
          <a:p>
            <a:endParaRPr lang="en-US" altLang="ko-KR" sz="200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모듈이 지원하는 버젼</a:t>
            </a:r>
            <a:endParaRPr lang="en-US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4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sz="2400" dirty="0"/>
          </a:p>
        </p:txBody>
      </p:sp>
      <p:pic>
        <p:nvPicPr>
          <p:cNvPr id="13" name="Picture 2" descr="python 이미지 검색결과">
            <a:extLst>
              <a:ext uri="{FF2B5EF4-FFF2-40B4-BE49-F238E27FC236}">
                <a16:creationId xmlns:a16="http://schemas.microsoft.com/office/drawing/2014/main" id="{D80C360F-6E21-409A-A3F8-6F2B21BA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1295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5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769C-8DBF-42D8-A601-CC7CD1F6D9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724" y="1920874"/>
            <a:ext cx="10053681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>
                <a:solidFill>
                  <a:srgbClr val="C00000"/>
                </a:solidFill>
              </a:rPr>
              <a:t>소스코드</a:t>
            </a:r>
            <a:r>
              <a:rPr lang="ko-KR" altLang="en-US" b="1" dirty="0"/>
              <a:t> </a:t>
            </a:r>
            <a:r>
              <a:rPr lang="en-US" altLang="ko-KR" b="1" dirty="0"/>
              <a:t>(source code)</a:t>
            </a:r>
          </a:p>
          <a:p>
            <a:pPr marL="0" indent="0">
              <a:buNone/>
            </a:pPr>
            <a:endParaRPr lang="en-US" altLang="ko-KR" sz="100" b="1" dirty="0"/>
          </a:p>
          <a:p>
            <a:r>
              <a:rPr lang="ko-KR" altLang="en-US" dirty="0"/>
              <a:t>프로그래밍 언어로 작성한 프로그램 코드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컴파일러</a:t>
            </a:r>
            <a:r>
              <a:rPr lang="en-US" altLang="ko-KR" b="1" dirty="0"/>
              <a:t>(compiler), </a:t>
            </a:r>
            <a:r>
              <a:rPr lang="ko-KR" altLang="en-US" b="1" dirty="0">
                <a:solidFill>
                  <a:srgbClr val="C00000"/>
                </a:solidFill>
              </a:rPr>
              <a:t>인터프리터</a:t>
            </a:r>
            <a:r>
              <a:rPr lang="en-US" altLang="ko-KR" b="1" dirty="0"/>
              <a:t>(interpreter) </a:t>
            </a:r>
          </a:p>
          <a:p>
            <a:pPr marL="0" indent="0">
              <a:buNone/>
            </a:pPr>
            <a:endParaRPr lang="en-US" altLang="ko-KR" sz="100" b="1" dirty="0"/>
          </a:p>
          <a:p>
            <a:r>
              <a:rPr lang="ko-KR" altLang="en-US" dirty="0"/>
              <a:t>소스 코드를 기계어 코드로 번역하기 위한 프로그램</a:t>
            </a:r>
            <a:endParaRPr lang="en-US" altLang="ko-KR" dirty="0"/>
          </a:p>
          <a:p>
            <a:endParaRPr lang="en-US" dirty="0"/>
          </a:p>
          <a:p>
            <a:pPr marL="0" indent="0">
              <a:buNone/>
            </a:pPr>
            <a:r>
              <a:rPr lang="ko-KR" altLang="en-US" b="1" dirty="0"/>
              <a:t>파이썬</a:t>
            </a:r>
            <a:r>
              <a:rPr lang="en-US" altLang="ko-KR" dirty="0"/>
              <a:t> – </a:t>
            </a:r>
            <a:r>
              <a:rPr lang="ko-KR" altLang="en-US" dirty="0"/>
              <a:t>인터프리터를 사용함 </a:t>
            </a:r>
            <a:endParaRPr lang="en-US" altLang="ko-KR" dirty="0"/>
          </a:p>
          <a:p>
            <a:pPr marL="0" indent="0">
              <a:buNone/>
            </a:pPr>
            <a:endParaRPr lang="en-US" altLang="ko-KR" sz="100" dirty="0"/>
          </a:p>
          <a:p>
            <a:r>
              <a:rPr lang="en-US" altLang="ko-KR" dirty="0">
                <a:solidFill>
                  <a:srgbClr val="111111"/>
                </a:solidFill>
                <a:latin typeface="나눔고딕"/>
              </a:rPr>
              <a:t>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나눔고딕"/>
              </a:rPr>
              <a:t>파이썬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나눔고딕"/>
              </a:rPr>
              <a:t>= 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나눔고딕"/>
              </a:rPr>
              <a:t>언어 </a:t>
            </a:r>
            <a:r>
              <a:rPr lang="en-US" altLang="ko-KR" dirty="0">
                <a:solidFill>
                  <a:srgbClr val="C00000"/>
                </a:solidFill>
                <a:latin typeface="나눔고딕"/>
              </a:rPr>
              <a:t>(+</a:t>
            </a:r>
            <a:r>
              <a:rPr lang="ko-KR" altLang="en-US" b="0" i="0" dirty="0">
                <a:solidFill>
                  <a:srgbClr val="C00000"/>
                </a:solidFill>
                <a:effectLst/>
                <a:latin typeface="나눔고딕"/>
              </a:rPr>
              <a:t>인터프리터</a:t>
            </a:r>
            <a:r>
              <a:rPr lang="en-US" altLang="ko-KR" b="0" i="0" dirty="0">
                <a:solidFill>
                  <a:srgbClr val="C00000"/>
                </a:solidFill>
                <a:effectLst/>
                <a:latin typeface="나눔고딕"/>
              </a:rPr>
              <a:t>)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65D7BE-7FD4-4A7D-B82E-645B02B3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b="1" dirty="0"/>
              <a:t>파이썬의 특징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3390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NanumBarunGothic"/>
        <a:ea typeface="NanumBarunGothic"/>
        <a:cs typeface=""/>
      </a:majorFont>
      <a:minorFont>
        <a:latin typeface="NanumBarunGothic Light"/>
        <a:ea typeface="NanumBarunGothi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1262</Words>
  <Application>Microsoft Office PowerPoint</Application>
  <PresentationFormat>Widescreen</PresentationFormat>
  <Paragraphs>392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BM JUA </vt:lpstr>
      <vt:lpstr>NanumBarunGothic</vt:lpstr>
      <vt:lpstr>Calibri</vt:lpstr>
      <vt:lpstr>Apple SD Gothic Neo</vt:lpstr>
      <vt:lpstr>Arial</vt:lpstr>
      <vt:lpstr>Arial Black</vt:lpstr>
      <vt:lpstr>나눔</vt:lpstr>
      <vt:lpstr>나눔고딕</vt:lpstr>
      <vt:lpstr>Wingdings</vt:lpstr>
      <vt:lpstr>NanumBarunGothic Light</vt:lpstr>
      <vt:lpstr>Office Theme</vt:lpstr>
      <vt:lpstr>PowerPoint Presentation</vt:lpstr>
      <vt:lpstr>PowerPoint Presentation</vt:lpstr>
      <vt:lpstr>목차</vt:lpstr>
      <vt:lpstr>파이썬 프로젝트</vt:lpstr>
      <vt:lpstr>1장</vt:lpstr>
      <vt:lpstr>파이썬 프로젝트</vt:lpstr>
      <vt:lpstr>파이썬의 특징</vt:lpstr>
      <vt:lpstr>파이썬의 특징</vt:lpstr>
      <vt:lpstr>파이썬의 특징</vt:lpstr>
      <vt:lpstr>파이썬의 특징</vt:lpstr>
      <vt:lpstr>데이터의 이해, 값과 유형</vt:lpstr>
      <vt:lpstr>파이썬의 특징</vt:lpstr>
      <vt:lpstr>파이썬의 특징</vt:lpstr>
      <vt:lpstr>파이썬의 특징</vt:lpstr>
      <vt:lpstr>파이썬의 특징</vt:lpstr>
      <vt:lpstr>파이썬의 특징</vt:lpstr>
      <vt:lpstr>파이썬의 특징</vt:lpstr>
      <vt:lpstr>파이썬의 특징</vt:lpstr>
      <vt:lpstr>파이썬의 특징</vt:lpstr>
      <vt:lpstr>파이썬의 특징</vt:lpstr>
      <vt:lpstr>파이썬의 특징</vt:lpstr>
      <vt:lpstr>파이썬 설치</vt:lpstr>
      <vt:lpstr>플렛폼 개발환경</vt:lpstr>
      <vt:lpstr>spyder</vt:lpstr>
      <vt:lpstr>콘다(conda)</vt:lpstr>
      <vt:lpstr>간단한 파이썬 사용</vt:lpstr>
      <vt:lpstr>모듈(module)과 패키지 (package)</vt:lpstr>
      <vt:lpstr>PowerPoint Presentation</vt:lpstr>
      <vt:lpstr>모듈&amp;패키지의 설치- 수동설치</vt:lpstr>
      <vt:lpstr>PowerPoint Presentation</vt:lpstr>
      <vt:lpstr>PowerPoint Presentation</vt:lpstr>
      <vt:lpstr>PowerPoint Presentation</vt:lpstr>
      <vt:lpstr>Pip install &amp; Conda install</vt:lpstr>
      <vt:lpstr>모듈(module)과 패키지 (package)</vt:lpstr>
      <vt:lpstr>묘듈 소계 - 대기업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묘듈 소계 - 중견기업</vt:lpstr>
      <vt:lpstr>PowerPoint Presentation</vt:lpstr>
      <vt:lpstr>PowerPoint Presentation</vt:lpstr>
      <vt:lpstr>가상환경</vt:lpstr>
      <vt:lpstr>가상환경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조성현</dc:creator>
  <cp:lastModifiedBy>조성현</cp:lastModifiedBy>
  <cp:revision>11</cp:revision>
  <dcterms:created xsi:type="dcterms:W3CDTF">2020-02-28T02:59:19Z</dcterms:created>
  <dcterms:modified xsi:type="dcterms:W3CDTF">2020-02-28T04:12:06Z</dcterms:modified>
</cp:coreProperties>
</file>